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934" r:id="rId2"/>
    <p:sldMasterId id="2147483668" r:id="rId3"/>
    <p:sldMasterId id="2147483778" r:id="rId4"/>
    <p:sldMasterId id="2147483790" r:id="rId5"/>
    <p:sldMasterId id="2147483910" r:id="rId6"/>
    <p:sldMasterId id="2147483786" r:id="rId7"/>
  </p:sldMasterIdLst>
  <p:notesMasterIdLst>
    <p:notesMasterId r:id="rId53"/>
  </p:notesMasterIdLst>
  <p:handoutMasterIdLst>
    <p:handoutMasterId r:id="rId54"/>
  </p:handoutMasterIdLst>
  <p:sldIdLst>
    <p:sldId id="2145707057" r:id="rId8"/>
    <p:sldId id="2145709552" r:id="rId9"/>
    <p:sldId id="2145707060" r:id="rId10"/>
    <p:sldId id="2145707058" r:id="rId11"/>
    <p:sldId id="2145707061" r:id="rId12"/>
    <p:sldId id="2145707055" r:id="rId13"/>
    <p:sldId id="2145709373" r:id="rId14"/>
    <p:sldId id="2145709533" r:id="rId15"/>
    <p:sldId id="2145709374" r:id="rId16"/>
    <p:sldId id="2145709534" r:id="rId17"/>
    <p:sldId id="2145709376" r:id="rId18"/>
    <p:sldId id="2145709564" r:id="rId19"/>
    <p:sldId id="2145709371" r:id="rId20"/>
    <p:sldId id="2145709535" r:id="rId21"/>
    <p:sldId id="2145709557" r:id="rId22"/>
    <p:sldId id="2145709380" r:id="rId23"/>
    <p:sldId id="2145709561" r:id="rId24"/>
    <p:sldId id="2145709562" r:id="rId25"/>
    <p:sldId id="2145709537" r:id="rId26"/>
    <p:sldId id="2145709553" r:id="rId27"/>
    <p:sldId id="2145709563" r:id="rId28"/>
    <p:sldId id="2145709558" r:id="rId29"/>
    <p:sldId id="2145709517" r:id="rId30"/>
    <p:sldId id="2145709518" r:id="rId31"/>
    <p:sldId id="2145709542" r:id="rId32"/>
    <p:sldId id="2145709519" r:id="rId33"/>
    <p:sldId id="2145709539" r:id="rId34"/>
    <p:sldId id="2145709540" r:id="rId35"/>
    <p:sldId id="2145709541" r:id="rId36"/>
    <p:sldId id="2145709543" r:id="rId37"/>
    <p:sldId id="2145709559" r:id="rId38"/>
    <p:sldId id="2145709520" r:id="rId39"/>
    <p:sldId id="2145709560" r:id="rId40"/>
    <p:sldId id="2145709544" r:id="rId41"/>
    <p:sldId id="2145709525" r:id="rId42"/>
    <p:sldId id="2145709546" r:id="rId43"/>
    <p:sldId id="2145709547" r:id="rId44"/>
    <p:sldId id="2145709548" r:id="rId45"/>
    <p:sldId id="2145709549" r:id="rId46"/>
    <p:sldId id="2145709550" r:id="rId47"/>
    <p:sldId id="2145707076" r:id="rId48"/>
    <p:sldId id="2145709565" r:id="rId49"/>
    <p:sldId id="2145709551" r:id="rId50"/>
    <p:sldId id="2145707100" r:id="rId51"/>
    <p:sldId id="214570955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BE"/>
    <a:srgbClr val="0063C2"/>
    <a:srgbClr val="FFC102"/>
    <a:srgbClr val="4472C4"/>
    <a:srgbClr val="831174"/>
    <a:srgbClr val="F15A25"/>
    <a:srgbClr val="007449"/>
    <a:srgbClr val="2B87C5"/>
    <a:srgbClr val="226BAB"/>
    <a:srgbClr val="560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6" autoAdjust="0"/>
    <p:restoredTop sz="75637"/>
  </p:normalViewPr>
  <p:slideViewPr>
    <p:cSldViewPr snapToGrid="0">
      <p:cViewPr varScale="1">
        <p:scale>
          <a:sx n="74" d="100"/>
          <a:sy n="74" d="100"/>
        </p:scale>
        <p:origin x="96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D1C9F-E01C-4D42-A3C4-8054E39D97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ED2E4-2DA4-49F1-B57A-46E3A8E9B4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0D3F-9022-4412-9A64-CC5133716AFA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FC92B-DBD9-476F-B580-DD9AE0467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5A2ED-3FD0-4778-90B7-8A235900D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90C18-188E-4961-A09D-654A535B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0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892C-F97C-2841-A94A-C17DF4CDA84C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AA263-1171-9842-B289-9FFD58B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learning 3Di </a:t>
            </a: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2CB7F-D03E-414F-BB72-54062260C4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7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learning 3Di </a:t>
            </a: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2CB7F-D03E-414F-BB72-54062260C4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8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learning 3Di </a:t>
            </a: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2CB7F-D03E-414F-BB72-54062260C4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2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learning 3Di </a:t>
            </a: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2CB7F-D03E-414F-BB72-54062260C4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804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learning 3Di </a:t>
            </a: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2CB7F-D03E-414F-BB72-54062260C4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01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7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6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6C59-6857-4371-BA88-36F8B2F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ECCD-B311-409C-BE61-F0ECA831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3EFE8-939D-4A95-B626-492EB9FDB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7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13F4-19B6-40FF-A164-D7ADF7DB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03EE2-844F-4CB9-8C73-DD93EBEC4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1559B-5287-4C3D-A0E1-0E6FE1AB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4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7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601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1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0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B672-902D-3166-837D-2A45F8E36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B7325-74AA-BB9E-8F06-FFCD9AF2B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F5A58-C685-B7FE-0EE0-01AB8D64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657C-3BBA-B104-A949-2A12D219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A6AA-50FC-7755-F56F-F3C3FD1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4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3C78-5156-2871-8078-8A938C2D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8867-3B7E-25F7-39F0-E7584D3A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3A38-24CF-23FA-BB5A-4AFB305A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162D2-C6FB-69B5-F3DD-420CA3CD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CF82-BCAE-DFBA-4BF8-DE22EC89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5A77-FB3C-91CA-32C8-868D7FFC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8D2AF-FB5C-F7D0-6DEA-E9981E5F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4668-B6EA-33DB-DE58-7A201BAF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D82D1-AAC5-A8E8-686C-99C704FD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FE08-76B9-2040-15E3-EAE4B611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AAFD-13A9-81F3-7255-AD4D25AF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44E7-5639-7C7F-C539-348A26F30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D1E7A-39AE-048B-3CD1-2FAB99A47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70A74-2591-2254-02F2-E162958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D8F78-474D-8EDD-A87A-DCD85A92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97D0D-0649-B0CE-B18C-C96D9733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9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CB1E-5D10-1CD1-FD36-52B80318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408F9-D84D-C786-0CBF-FD4F2AC4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45675-E4F1-76E2-7920-E63B63948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89A65-368A-0F63-AC8E-EB5D9E99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04F9E-589C-E29E-7C6E-C8D39122C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2DCF9-D1A8-3BB7-45D9-58A765CB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69CC88-7B08-2EA0-DB0F-FE5C636B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61731-E94E-1FA4-8E4F-BFBBE12C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69D3-413A-C451-B3B5-FDE5921D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F7349-E972-630E-816D-7F58836D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DA836-1398-8861-5F3F-BA252CC5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835C4-D6F8-BC5D-925D-BE901EC3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448FF-9626-7081-28C8-9E0CFC17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98771-CAA3-7BAF-A560-116E7E05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0B93A-1F19-0CA9-C35D-4A7C9F1C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5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D02F-D3BB-4B2E-EFB8-730B3BAA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96CE-104D-0383-21FE-4A08EAA5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8253B-26BB-9304-9C40-CEA9D7D4A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40887-91AA-8B7A-D8DB-D014A5B7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C6899-63BF-B4FA-BD00-EF92277A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37046-DBD4-4544-E4F0-F57398DA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64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1D60-20F7-000B-4E4E-B71E044E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2FD6A-EC70-A3F6-33FD-4F5DBD3E7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F6501-FCAF-2F68-47BC-2C3EA1E4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BE5A6-39CF-481E-E98C-0D2A1703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D31C4-D42B-F871-DDC7-E2C93D8A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BBE06-66B6-8E3A-950D-AFA0F3C2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C51C-C93E-49B6-A2AD-7E41331A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C002-368D-4A8B-A431-515E9F1A4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3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68DC-2EF0-7803-C096-AA0892D6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1813-9591-9B8A-C493-48FB64492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57C3-6586-818D-F416-4E95CB74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2B2-56C4-FC4A-A978-72734D03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F56F5-BE96-A3AB-24AA-86AD2EF6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5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7CC0-DB9E-82BC-928B-7D4151321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50D1A-CEB8-C0A3-0143-D839D7963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95E3-CC37-2147-8A9F-A3ADDD6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DDEAC-166E-44D0-6ACF-880F91EA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B1893-8A56-3F8F-D060-D30B0566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21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FD61DCE-327E-A9BA-597C-D17119BB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862" y="255579"/>
            <a:ext cx="513127" cy="3754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E2865B-5A85-46E1-8D35-0B875AD961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8467" y="294216"/>
            <a:ext cx="513127" cy="3754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E2865B-5A85-46E1-8D35-0B875AD961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3230-4ABA-4E9B-B64B-8A593139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6BA7-7C6C-45A3-ABB9-F120C962B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A5EC-E1DC-4FC1-BC51-F4DB5E4A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4779-1596-438A-BA00-7121B8404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9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DE16-1149-47FA-A784-C298A156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CE11-0A72-4F5E-BEDC-45DC22AFE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703B7-7F1B-46DB-B793-CE5A76CE1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3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8632-2734-47E1-9A03-85B7E09E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175343"/>
            <a:ext cx="824685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5ABFA-D6A7-4198-9D44-D67E520B2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2950B-95EF-4782-8452-3592DFDF0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9E0E9-6B2F-4AA4-B001-D536CA86B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D28C2-0A97-40B5-8EB5-49A636F73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7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2A55-8E22-4852-927F-DEDC226B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7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83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89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28BED-05A4-4844-BED6-0E66496A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170" y="195793"/>
            <a:ext cx="8016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2818-D4EE-4BE4-8974-E0AD7639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133" y="1825625"/>
            <a:ext cx="112768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9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82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936" r:id="rId4"/>
    <p:sldLayoutId id="2147483937" r:id="rId5"/>
    <p:sldLayoutId id="214748393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2865" y="652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865" y="21134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7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EB18F-A3B0-6C6E-D94B-E9254B1E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52FCB-CF04-8C80-4B70-F54584D2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C280E-80D6-BD4A-01AC-B29D287E1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41AA-D257-0D4E-B15F-8D4DD6006F3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6A9A-721E-4280-3339-7D3B54575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D7B79-8837-BBAA-364B-D28001743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07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12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02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6EEE-2475-8E51-197B-36EEF5C9CE40}"/>
              </a:ext>
            </a:extLst>
          </p:cNvPr>
          <p:cNvSpPr txBox="1">
            <a:spLocks/>
          </p:cNvSpPr>
          <p:nvPr/>
        </p:nvSpPr>
        <p:spPr>
          <a:xfrm>
            <a:off x="281354" y="2078966"/>
            <a:ext cx="1170432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63C2"/>
                </a:solidFill>
                <a:latin typeface="Century Gothic" panose="020B0502020202020204" pitchFamily="34" charset="0"/>
              </a:rPr>
              <a:t>understanding STAAR 2024</a:t>
            </a:r>
          </a:p>
          <a:p>
            <a:pPr algn="ctr"/>
            <a:endParaRPr lang="en-US" sz="8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getting centered – getting started</a:t>
            </a:r>
          </a:p>
        </p:txBody>
      </p:sp>
      <p:pic>
        <p:nvPicPr>
          <p:cNvPr id="3" name="Picture 2" descr="A colorful star logo&#10;&#10;Description automatically generated">
            <a:extLst>
              <a:ext uri="{FF2B5EF4-FFF2-40B4-BE49-F238E27FC236}">
                <a16:creationId xmlns:a16="http://schemas.microsoft.com/office/drawing/2014/main" id="{6A69613A-5F59-7B9B-FFB6-43A1B2EB3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0" y="3168664"/>
            <a:ext cx="720739" cy="7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91887"/>
            <a:ext cx="12192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92D050"/>
                </a:solidFill>
              </a:rPr>
              <a:t>getting started</a:t>
            </a:r>
          </a:p>
        </p:txBody>
      </p:sp>
      <p:pic>
        <p:nvPicPr>
          <p:cNvPr id="5" name="Picture 4" descr="A colorful star logo&#10;&#10;Description automatically generated">
            <a:extLst>
              <a:ext uri="{FF2B5EF4-FFF2-40B4-BE49-F238E27FC236}">
                <a16:creationId xmlns:a16="http://schemas.microsoft.com/office/drawing/2014/main" id="{8B087E50-8F84-C6F0-2167-FAB17A9E3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" y="86265"/>
            <a:ext cx="720739" cy="745756"/>
          </a:xfrm>
          <a:prstGeom prst="rect">
            <a:avLst/>
          </a:prstGeom>
        </p:spPr>
      </p:pic>
      <p:pic>
        <p:nvPicPr>
          <p:cNvPr id="3" name="Picture 2" descr="A close-up of several paint brushes&#10;&#10;Description automatically generated">
            <a:extLst>
              <a:ext uri="{FF2B5EF4-FFF2-40B4-BE49-F238E27FC236}">
                <a16:creationId xmlns:a16="http://schemas.microsoft.com/office/drawing/2014/main" id="{1972C111-4063-C9B4-2204-80759A7E6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1" y="2685687"/>
            <a:ext cx="4642338" cy="37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umber made out of books&#10;&#10;Description automatically generated">
            <a:extLst>
              <a:ext uri="{FF2B5EF4-FFF2-40B4-BE49-F238E27FC236}">
                <a16:creationId xmlns:a16="http://schemas.microsoft.com/office/drawing/2014/main" id="{81355C94-191A-9333-4B3D-A7EA8C54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844" y="1416698"/>
            <a:ext cx="5760720" cy="3840480"/>
          </a:xfrm>
          <a:prstGeom prst="rect">
            <a:avLst/>
          </a:prstGeom>
        </p:spPr>
      </p:pic>
      <p:pic>
        <p:nvPicPr>
          <p:cNvPr id="6" name="Picture 5" descr="A number made out of books&#10;&#10;Description automatically generated">
            <a:extLst>
              <a:ext uri="{FF2B5EF4-FFF2-40B4-BE49-F238E27FC236}">
                <a16:creationId xmlns:a16="http://schemas.microsoft.com/office/drawing/2014/main" id="{2051222E-5950-CE83-1EE2-976A4706E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3814"/>
          <a:stretch/>
        </p:blipFill>
        <p:spPr>
          <a:xfrm>
            <a:off x="6096000" y="1272700"/>
            <a:ext cx="2942253" cy="3840480"/>
          </a:xfrm>
          <a:prstGeom prst="rect">
            <a:avLst/>
          </a:prstGeom>
        </p:spPr>
      </p:pic>
      <p:pic>
        <p:nvPicPr>
          <p:cNvPr id="8" name="Picture 7" descr="A number made out of books&#10;&#10;Description automatically generated">
            <a:extLst>
              <a:ext uri="{FF2B5EF4-FFF2-40B4-BE49-F238E27FC236}">
                <a16:creationId xmlns:a16="http://schemas.microsoft.com/office/drawing/2014/main" id="{DD08E7B9-0E87-09BE-1B2C-B2FF60F56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/>
          <a:stretch/>
        </p:blipFill>
        <p:spPr>
          <a:xfrm>
            <a:off x="8914467" y="1272700"/>
            <a:ext cx="4507309" cy="3840480"/>
          </a:xfrm>
          <a:prstGeom prst="rect">
            <a:avLst/>
          </a:prstGeom>
        </p:spPr>
      </p:pic>
      <p:pic>
        <p:nvPicPr>
          <p:cNvPr id="10" name="Picture 9" descr="A number made out of books&#10;&#10;Description automatically generated">
            <a:extLst>
              <a:ext uri="{FF2B5EF4-FFF2-40B4-BE49-F238E27FC236}">
                <a16:creationId xmlns:a16="http://schemas.microsoft.com/office/drawing/2014/main" id="{BE15C372-DF9E-0EFF-8E4B-010516D95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r="25405"/>
          <a:stretch/>
        </p:blipFill>
        <p:spPr>
          <a:xfrm>
            <a:off x="3068372" y="1416698"/>
            <a:ext cx="2942253" cy="384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377D6-5F1F-CA87-427A-84FA167E809F}"/>
              </a:ext>
            </a:extLst>
          </p:cNvPr>
          <p:cNvSpPr txBox="1"/>
          <p:nvPr/>
        </p:nvSpPr>
        <p:spPr>
          <a:xfrm>
            <a:off x="0" y="5317534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the story behind the numbers</a:t>
            </a:r>
          </a:p>
        </p:txBody>
      </p:sp>
    </p:spTree>
    <p:extLst>
      <p:ext uri="{BB962C8B-B14F-4D97-AF65-F5344CB8AC3E}">
        <p14:creationId xmlns:p14="http://schemas.microsoft.com/office/powerpoint/2010/main" val="15021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858-D8B9-5843-B666-BCCDD6AAA08E}"/>
              </a:ext>
            </a:extLst>
          </p:cNvPr>
          <p:cNvSpPr txBox="1">
            <a:spLocks/>
          </p:cNvSpPr>
          <p:nvPr/>
        </p:nvSpPr>
        <p:spPr>
          <a:xfrm>
            <a:off x="0" y="1041400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92D050"/>
                </a:solidFill>
              </a:rPr>
              <a:t>learning </a:t>
            </a:r>
            <a:r>
              <a:rPr lang="en-US" sz="8000" b="1" dirty="0">
                <a:solidFill>
                  <a:srgbClr val="0063C2"/>
                </a:solidFill>
              </a:rPr>
              <a:t>ABOUT</a:t>
            </a:r>
            <a:r>
              <a:rPr lang="en-US" sz="8000" b="1" dirty="0">
                <a:solidFill>
                  <a:srgbClr val="92D050"/>
                </a:solidFill>
              </a:rPr>
              <a:t> the test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7CA616-986C-88D8-338B-338C1864D120}"/>
              </a:ext>
            </a:extLst>
          </p:cNvPr>
          <p:cNvSpPr txBox="1">
            <a:spLocks/>
          </p:cNvSpPr>
          <p:nvPr/>
        </p:nvSpPr>
        <p:spPr>
          <a:xfrm>
            <a:off x="0" y="2811906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63C2"/>
                </a:solidFill>
              </a:rPr>
              <a:t>learning </a:t>
            </a:r>
            <a:r>
              <a:rPr lang="en-US" sz="1000" b="1" dirty="0">
                <a:solidFill>
                  <a:srgbClr val="0063C2"/>
                </a:solidFill>
              </a:rPr>
              <a:t>     </a:t>
            </a:r>
            <a:r>
              <a:rPr lang="en-US" sz="8000" b="1" dirty="0">
                <a:solidFill>
                  <a:srgbClr val="92D050"/>
                </a:solidFill>
              </a:rPr>
              <a:t>FROM</a:t>
            </a:r>
            <a:r>
              <a:rPr lang="en-US" sz="1000" b="1" dirty="0">
                <a:solidFill>
                  <a:srgbClr val="0063C2"/>
                </a:solidFill>
              </a:rPr>
              <a:t>       </a:t>
            </a:r>
            <a:r>
              <a:rPr lang="en-US" sz="8000" b="1" dirty="0">
                <a:solidFill>
                  <a:srgbClr val="0063C2"/>
                </a:solidFill>
              </a:rPr>
              <a:t> the test</a:t>
            </a:r>
          </a:p>
        </p:txBody>
      </p:sp>
    </p:spTree>
    <p:extLst>
      <p:ext uri="{BB962C8B-B14F-4D97-AF65-F5344CB8AC3E}">
        <p14:creationId xmlns:p14="http://schemas.microsoft.com/office/powerpoint/2010/main" val="41905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D54AD-CD32-5E00-1734-AF0E186A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07" y="2388308"/>
            <a:ext cx="8471186" cy="44348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1793563" y="965199"/>
            <a:ext cx="2104619" cy="1410112"/>
          </a:xfrm>
          <a:prstGeom prst="downArrow">
            <a:avLst>
              <a:gd name="adj1" fmla="val 79060"/>
              <a:gd name="adj2" fmla="val 50000"/>
            </a:avLst>
          </a:prstGeom>
          <a:solidFill>
            <a:srgbClr val="538133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Prioritize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983632" y="965199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6152126" y="977900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005AAA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Monitor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264240" y="977900"/>
            <a:ext cx="2104619" cy="1397411"/>
          </a:xfrm>
          <a:prstGeom prst="downArrow">
            <a:avLst>
              <a:gd name="adj1" fmla="val 7735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Informs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what can we learn from state data?</a:t>
            </a:r>
          </a:p>
        </p:txBody>
      </p:sp>
      <p:pic>
        <p:nvPicPr>
          <p:cNvPr id="6" name="03 Bohemian Rhapsody (Instrumental)">
            <a:hlinkClick r:id="" action="ppaction://media"/>
            <a:extLst>
              <a:ext uri="{FF2B5EF4-FFF2-40B4-BE49-F238E27FC236}">
                <a16:creationId xmlns:a16="http://schemas.microsoft.com/office/drawing/2014/main" id="{A3A7189D-FB85-63CB-15B6-BCC8A5C3F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0973" y="975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88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92D050"/>
                </a:solidFill>
              </a:rPr>
              <a:t>getting started</a:t>
            </a:r>
          </a:p>
        </p:txBody>
      </p:sp>
      <p:pic>
        <p:nvPicPr>
          <p:cNvPr id="5" name="Picture 4" descr="A colorful star logo&#10;&#10;Description automatically generated">
            <a:extLst>
              <a:ext uri="{FF2B5EF4-FFF2-40B4-BE49-F238E27FC236}">
                <a16:creationId xmlns:a16="http://schemas.microsoft.com/office/drawing/2014/main" id="{8B087E50-8F84-C6F0-2167-FAB17A9E3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51" y="3821058"/>
            <a:ext cx="1758097" cy="1819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D59E6C-932C-7B82-884E-5AF8DED98EEC}"/>
              </a:ext>
            </a:extLst>
          </p:cNvPr>
          <p:cNvSpPr/>
          <p:nvPr/>
        </p:nvSpPr>
        <p:spPr>
          <a:xfrm>
            <a:off x="1225420" y="3079102"/>
            <a:ext cx="3738465" cy="3303037"/>
          </a:xfrm>
          <a:prstGeom prst="rect">
            <a:avLst/>
          </a:prstGeom>
          <a:solidFill>
            <a:srgbClr val="226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systemic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D333FB-2A10-14A4-A5A1-CD1B5ABE079F}"/>
              </a:ext>
            </a:extLst>
          </p:cNvPr>
          <p:cNvSpPr/>
          <p:nvPr/>
        </p:nvSpPr>
        <p:spPr>
          <a:xfrm>
            <a:off x="7228115" y="3079101"/>
            <a:ext cx="3738465" cy="3303037"/>
          </a:xfrm>
          <a:prstGeom prst="rect">
            <a:avLst/>
          </a:prstGeom>
          <a:solidFill>
            <a:srgbClr val="2B87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specific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content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D54AD-CD32-5E00-1734-AF0E186A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07" y="2388308"/>
            <a:ext cx="8471186" cy="44348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1793563" y="965199"/>
            <a:ext cx="2104619" cy="1410112"/>
          </a:xfrm>
          <a:prstGeom prst="downArrow">
            <a:avLst>
              <a:gd name="adj1" fmla="val 79060"/>
              <a:gd name="adj2" fmla="val 50000"/>
            </a:avLst>
          </a:prstGeom>
          <a:solidFill>
            <a:srgbClr val="538133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Prioritize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what can we learn from state data?</a:t>
            </a:r>
          </a:p>
        </p:txBody>
      </p:sp>
      <p:pic>
        <p:nvPicPr>
          <p:cNvPr id="6" name="03 Bohemian Rhapsody (Instrumental)">
            <a:hlinkClick r:id="" action="ppaction://media"/>
            <a:extLst>
              <a:ext uri="{FF2B5EF4-FFF2-40B4-BE49-F238E27FC236}">
                <a16:creationId xmlns:a16="http://schemas.microsoft.com/office/drawing/2014/main" id="{A3A7189D-FB85-63CB-15B6-BCC8A5C3F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0973" y="975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D928-7D23-53DB-1203-D7A04339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92D050"/>
                </a:solidFill>
              </a:rPr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B391-578A-5C54-1E1C-0E7D395A1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538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b="1" dirty="0">
                <a:solidFill>
                  <a:srgbClr val="7030A0"/>
                </a:solidFill>
              </a:rPr>
              <a:t>90</a:t>
            </a:r>
            <a:r>
              <a:rPr lang="en-US" sz="11500" b="1" dirty="0">
                <a:solidFill>
                  <a:srgbClr val="92D050"/>
                </a:solidFill>
              </a:rPr>
              <a:t> </a:t>
            </a:r>
            <a:r>
              <a:rPr lang="en-US" sz="11500" dirty="0">
                <a:solidFill>
                  <a:srgbClr val="2B87C5"/>
                </a:solidFill>
              </a:rPr>
              <a:t>|</a:t>
            </a:r>
            <a:r>
              <a:rPr lang="en-US" sz="11500" b="1" dirty="0">
                <a:solidFill>
                  <a:srgbClr val="92D050"/>
                </a:solidFill>
              </a:rPr>
              <a:t> </a:t>
            </a:r>
            <a:r>
              <a:rPr lang="en-US" sz="11500" b="1" dirty="0">
                <a:solidFill>
                  <a:srgbClr val="0070C0"/>
                </a:solidFill>
              </a:rPr>
              <a:t>60</a:t>
            </a:r>
            <a:r>
              <a:rPr lang="en-US" sz="11500" b="1" dirty="0">
                <a:solidFill>
                  <a:srgbClr val="92D050"/>
                </a:solidFill>
              </a:rPr>
              <a:t> </a:t>
            </a:r>
            <a:r>
              <a:rPr lang="en-US" sz="11500" dirty="0">
                <a:solidFill>
                  <a:srgbClr val="2B87C5"/>
                </a:solidFill>
              </a:rPr>
              <a:t>|</a:t>
            </a:r>
            <a:r>
              <a:rPr lang="en-US" sz="11500" b="1" dirty="0">
                <a:solidFill>
                  <a:srgbClr val="92D050"/>
                </a:solidFill>
              </a:rPr>
              <a:t>30</a:t>
            </a:r>
          </a:p>
          <a:p>
            <a:pPr algn="ctr"/>
            <a:endParaRPr lang="en-US" sz="8000" dirty="0">
              <a:solidFill>
                <a:srgbClr val="92D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F0E1F6-27E0-A1C4-1765-A05D1157D494}"/>
              </a:ext>
            </a:extLst>
          </p:cNvPr>
          <p:cNvSpPr/>
          <p:nvPr/>
        </p:nvSpPr>
        <p:spPr>
          <a:xfrm>
            <a:off x="975616" y="4398616"/>
            <a:ext cx="3544357" cy="442433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approaches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3FCEB-D837-25B1-977E-A798FD1D1970}"/>
              </a:ext>
            </a:extLst>
          </p:cNvPr>
          <p:cNvSpPr/>
          <p:nvPr/>
        </p:nvSpPr>
        <p:spPr>
          <a:xfrm>
            <a:off x="4657388" y="4967635"/>
            <a:ext cx="3393714" cy="440400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meets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95E7A-8B50-21CA-D539-B5B2BFB5E1EB}"/>
              </a:ext>
            </a:extLst>
          </p:cNvPr>
          <p:cNvSpPr/>
          <p:nvPr/>
        </p:nvSpPr>
        <p:spPr>
          <a:xfrm>
            <a:off x="8140970" y="5529237"/>
            <a:ext cx="3346166" cy="449351"/>
          </a:xfrm>
          <a:prstGeom prst="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masters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1490E-E059-AB06-E6C6-2C1BA16C333A}"/>
              </a:ext>
            </a:extLst>
          </p:cNvPr>
          <p:cNvSpPr/>
          <p:nvPr/>
        </p:nvSpPr>
        <p:spPr>
          <a:xfrm>
            <a:off x="975616" y="4967386"/>
            <a:ext cx="3544356" cy="442432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meets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631C7-2C2B-C6D5-E10F-3D972893DF27}"/>
              </a:ext>
            </a:extLst>
          </p:cNvPr>
          <p:cNvSpPr/>
          <p:nvPr/>
        </p:nvSpPr>
        <p:spPr>
          <a:xfrm>
            <a:off x="975616" y="5536155"/>
            <a:ext cx="3544356" cy="442433"/>
          </a:xfrm>
          <a:prstGeom prst="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masters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9B6C5-457C-61E1-3F05-AF6BFD139151}"/>
              </a:ext>
            </a:extLst>
          </p:cNvPr>
          <p:cNvSpPr/>
          <p:nvPr/>
        </p:nvSpPr>
        <p:spPr>
          <a:xfrm>
            <a:off x="4657388" y="5536155"/>
            <a:ext cx="3393714" cy="449351"/>
          </a:xfrm>
          <a:prstGeom prst="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masters</a:t>
            </a:r>
          </a:p>
        </p:txBody>
      </p:sp>
    </p:spTree>
    <p:extLst>
      <p:ext uri="{BB962C8B-B14F-4D97-AF65-F5344CB8AC3E}">
        <p14:creationId xmlns:p14="http://schemas.microsoft.com/office/powerpoint/2010/main" val="3730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F1E08-2D4B-D849-F4D5-678D806A02E5}"/>
              </a:ext>
            </a:extLst>
          </p:cNvPr>
          <p:cNvGrpSpPr/>
          <p:nvPr/>
        </p:nvGrpSpPr>
        <p:grpSpPr>
          <a:xfrm>
            <a:off x="173212" y="1058713"/>
            <a:ext cx="11845575" cy="4961553"/>
            <a:chOff x="56579" y="485192"/>
            <a:chExt cx="11845575" cy="49615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DD7724-13AF-FD2C-ADD4-1750850D8C63}"/>
                </a:ext>
              </a:extLst>
            </p:cNvPr>
            <p:cNvGrpSpPr/>
            <p:nvPr/>
          </p:nvGrpSpPr>
          <p:grpSpPr>
            <a:xfrm flipH="1">
              <a:off x="289845" y="2773525"/>
              <a:ext cx="11612309" cy="2673220"/>
              <a:chOff x="0" y="-37322"/>
              <a:chExt cx="11612309" cy="2673220"/>
            </a:xfrm>
          </p:grpSpPr>
          <p:pic>
            <p:nvPicPr>
              <p:cNvPr id="13" name="Picture 12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B0C0B42B-AFAC-852C-943F-A80BA7468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14" name="Picture 13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BC513AB9-2EF1-4441-AECB-BDB3C1691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83633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15" name="Picture 14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38207FBA-924D-E75E-7A1D-7052D2F96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7266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16" name="Picture 15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A43F02CA-98F0-E848-ADF8-844ADE238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50899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17" name="Picture 16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349419B0-0B57-BBFC-76EE-48FD559F15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96" r="64297"/>
              <a:stretch/>
            </p:blipFill>
            <p:spPr>
              <a:xfrm flipH="1">
                <a:off x="11145778" y="-37322"/>
                <a:ext cx="466531" cy="263589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7C6231-3243-DECC-BBAF-52F0C8A23D3C}"/>
                </a:ext>
              </a:extLst>
            </p:cNvPr>
            <p:cNvGrpSpPr/>
            <p:nvPr/>
          </p:nvGrpSpPr>
          <p:grpSpPr>
            <a:xfrm>
              <a:off x="56579" y="485192"/>
              <a:ext cx="11612309" cy="2673220"/>
              <a:chOff x="0" y="-37322"/>
              <a:chExt cx="11612309" cy="2673220"/>
            </a:xfrm>
          </p:grpSpPr>
          <p:pic>
            <p:nvPicPr>
              <p:cNvPr id="5" name="Picture 4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46840A78-BAC3-3629-D7F4-B979094AB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6" name="Picture 5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B1E1A1EF-B1FE-EA0F-583B-952B1D8C9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83633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7" name="Picture 6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ABF705F9-2BB6-A395-E6FF-BF2AB9F50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7266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8" name="Picture 7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BF823483-44CD-4E5F-EA3C-FBB822236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50899" y="0"/>
                <a:ext cx="3028145" cy="2635898"/>
              </a:xfrm>
              <a:prstGeom prst="rect">
                <a:avLst/>
              </a:prstGeom>
            </p:spPr>
          </p:pic>
          <p:pic>
            <p:nvPicPr>
              <p:cNvPr id="10" name="Picture 9" descr="A group of children standing and pointing&#10;&#10;Description automatically generated">
                <a:extLst>
                  <a:ext uri="{FF2B5EF4-FFF2-40B4-BE49-F238E27FC236}">
                    <a16:creationId xmlns:a16="http://schemas.microsoft.com/office/drawing/2014/main" id="{79721C4D-82CD-6F95-32F0-AE515E9FE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96" r="64297"/>
              <a:stretch/>
            </p:blipFill>
            <p:spPr>
              <a:xfrm flipH="1">
                <a:off x="11145778" y="-37322"/>
                <a:ext cx="466531" cy="2635898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21E259-FF77-04EB-AAAC-CFEBFA0E1646}"/>
              </a:ext>
            </a:extLst>
          </p:cNvPr>
          <p:cNvGrpSpPr/>
          <p:nvPr/>
        </p:nvGrpSpPr>
        <p:grpSpPr>
          <a:xfrm>
            <a:off x="384200" y="3328385"/>
            <a:ext cx="2278864" cy="2691882"/>
            <a:chOff x="267567" y="2754864"/>
            <a:chExt cx="2278864" cy="26918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F0B07E-9D82-F61F-1784-FDAB84D42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59"/>
            <a:stretch/>
          </p:blipFill>
          <p:spPr>
            <a:xfrm>
              <a:off x="500833" y="2773526"/>
              <a:ext cx="2045598" cy="26732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26A49F-6DF3-FD48-BAB8-C9BFBC475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64659"/>
            <a:stretch/>
          </p:blipFill>
          <p:spPr>
            <a:xfrm>
              <a:off x="267567" y="2754864"/>
              <a:ext cx="482709" cy="267322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45AA80F-C5B7-6656-EF75-B2C1DED97B5D}"/>
              </a:ext>
            </a:extLst>
          </p:cNvPr>
          <p:cNvGrpSpPr/>
          <p:nvPr/>
        </p:nvGrpSpPr>
        <p:grpSpPr>
          <a:xfrm>
            <a:off x="129538" y="1078204"/>
            <a:ext cx="4828795" cy="5055217"/>
            <a:chOff x="26473" y="485379"/>
            <a:chExt cx="4828795" cy="5055217"/>
          </a:xfrm>
        </p:grpSpPr>
        <p:pic>
          <p:nvPicPr>
            <p:cNvPr id="30" name="Picture 29" descr="Silhouettes of children standing and standing in different poses&#10;&#10;Description automatically generated">
              <a:extLst>
                <a:ext uri="{FF2B5EF4-FFF2-40B4-BE49-F238E27FC236}">
                  <a16:creationId xmlns:a16="http://schemas.microsoft.com/office/drawing/2014/main" id="{AB5436D1-3F93-368E-92DA-711E73011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12"/>
            <a:stretch/>
          </p:blipFill>
          <p:spPr>
            <a:xfrm>
              <a:off x="2919473" y="2634110"/>
              <a:ext cx="674778" cy="2906486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B7F1A82-1E1B-86BA-CB3C-556ABCCFDD81}"/>
                </a:ext>
              </a:extLst>
            </p:cNvPr>
            <p:cNvGrpSpPr/>
            <p:nvPr/>
          </p:nvGrpSpPr>
          <p:grpSpPr>
            <a:xfrm>
              <a:off x="26473" y="485379"/>
              <a:ext cx="4828795" cy="5055217"/>
              <a:chOff x="23698" y="485191"/>
              <a:chExt cx="4828795" cy="505521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1C8B461-657C-1D82-5759-797327D9BC9D}"/>
                  </a:ext>
                </a:extLst>
              </p:cNvPr>
              <p:cNvGrpSpPr/>
              <p:nvPr/>
            </p:nvGrpSpPr>
            <p:grpSpPr>
              <a:xfrm>
                <a:off x="23698" y="485192"/>
                <a:ext cx="4757033" cy="5055216"/>
                <a:chOff x="23698" y="485192"/>
                <a:chExt cx="4757033" cy="5055216"/>
              </a:xfrm>
            </p:grpSpPr>
            <p:pic>
              <p:nvPicPr>
                <p:cNvPr id="23" name="Picture 22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ED06C585-E32E-F6AF-9726-3E08BB1B51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939"/>
                <a:stretch/>
              </p:blipFill>
              <p:spPr>
                <a:xfrm>
                  <a:off x="23698" y="485192"/>
                  <a:ext cx="2522733" cy="267322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B3268FB6-2E8A-65F5-CDF2-6D63E288F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161" r="17939"/>
                <a:stretch/>
              </p:blipFill>
              <p:spPr>
                <a:xfrm>
                  <a:off x="2524146" y="2745534"/>
                  <a:ext cx="488816" cy="267322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959FFC6D-B97A-A856-4119-F8917E0E9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312" r="17939"/>
                <a:stretch/>
              </p:blipFill>
              <p:spPr>
                <a:xfrm flipH="1">
                  <a:off x="3835430" y="2773526"/>
                  <a:ext cx="945301" cy="267322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A03B71DE-0E1B-5B32-AA1B-7E20B30D3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812"/>
                <a:stretch/>
              </p:blipFill>
              <p:spPr>
                <a:xfrm flipH="1">
                  <a:off x="3264635" y="2633922"/>
                  <a:ext cx="674778" cy="2906486"/>
                </a:xfrm>
                <a:prstGeom prst="rect">
                  <a:avLst/>
                </a:prstGeom>
              </p:spPr>
            </p:pic>
          </p:grpSp>
          <p:pic>
            <p:nvPicPr>
              <p:cNvPr id="35" name="Picture 34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19B6DC3E-10A5-CDB2-76D6-F8070076C4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58"/>
              <a:stretch/>
            </p:blipFill>
            <p:spPr>
              <a:xfrm flipH="1">
                <a:off x="2843758" y="497443"/>
                <a:ext cx="2008735" cy="2673221"/>
              </a:xfrm>
              <a:prstGeom prst="rect">
                <a:avLst/>
              </a:prstGeom>
            </p:spPr>
          </p:pic>
          <p:pic>
            <p:nvPicPr>
              <p:cNvPr id="36" name="Picture 35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F847CF2E-6B73-9BDB-CD9D-B3D686579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44"/>
              <a:stretch/>
            </p:blipFill>
            <p:spPr>
              <a:xfrm>
                <a:off x="2532269" y="485191"/>
                <a:ext cx="555097" cy="2673221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39D1E7-F883-C78A-8AF3-7DB12BA5B6EC}"/>
              </a:ext>
            </a:extLst>
          </p:cNvPr>
          <p:cNvGrpSpPr/>
          <p:nvPr/>
        </p:nvGrpSpPr>
        <p:grpSpPr>
          <a:xfrm>
            <a:off x="4897363" y="1058711"/>
            <a:ext cx="4694497" cy="4977805"/>
            <a:chOff x="4780730" y="485190"/>
            <a:chExt cx="4694497" cy="4977805"/>
          </a:xfrm>
        </p:grpSpPr>
        <p:pic>
          <p:nvPicPr>
            <p:cNvPr id="39" name="Picture 38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2670E388-89B0-67C7-216B-6F5371B80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341"/>
            <a:stretch/>
          </p:blipFill>
          <p:spPr>
            <a:xfrm>
              <a:off x="5539652" y="485191"/>
              <a:ext cx="1629943" cy="2691549"/>
            </a:xfrm>
            <a:prstGeom prst="rect">
              <a:avLst/>
            </a:prstGeom>
          </p:spPr>
        </p:pic>
        <p:pic>
          <p:nvPicPr>
            <p:cNvPr id="40" name="Picture 39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2583B33D-82D3-F318-1CFC-CC2CE215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86" r="64012"/>
            <a:stretch/>
          </p:blipFill>
          <p:spPr>
            <a:xfrm>
              <a:off x="5552083" y="2764361"/>
              <a:ext cx="1565403" cy="2691549"/>
            </a:xfrm>
            <a:prstGeom prst="rect">
              <a:avLst/>
            </a:prstGeom>
          </p:spPr>
        </p:pic>
        <p:pic>
          <p:nvPicPr>
            <p:cNvPr id="41" name="Picture 40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56768961-3EC2-EE4A-1085-6FA3FE2C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343"/>
            <a:stretch/>
          </p:blipFill>
          <p:spPr>
            <a:xfrm flipH="1">
              <a:off x="4780730" y="485190"/>
              <a:ext cx="1165597" cy="2691549"/>
            </a:xfrm>
            <a:prstGeom prst="rect">
              <a:avLst/>
            </a:prstGeom>
          </p:spPr>
        </p:pic>
        <p:pic>
          <p:nvPicPr>
            <p:cNvPr id="42" name="Picture 41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4C6A90D5-1535-0542-6B10-433ACC7FA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8980"/>
            <a:stretch/>
          </p:blipFill>
          <p:spPr>
            <a:xfrm flipH="1">
              <a:off x="4821500" y="2755196"/>
              <a:ext cx="1579214" cy="2691549"/>
            </a:xfrm>
            <a:prstGeom prst="rect">
              <a:avLst/>
            </a:prstGeom>
          </p:spPr>
        </p:pic>
        <p:pic>
          <p:nvPicPr>
            <p:cNvPr id="44" name="Picture 43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BE15F7DE-B5C8-D8E7-4085-1363CCF5B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5" r="2168"/>
            <a:stretch/>
          </p:blipFill>
          <p:spPr>
            <a:xfrm>
              <a:off x="7129917" y="2741695"/>
              <a:ext cx="1866348" cy="2691549"/>
            </a:xfrm>
            <a:prstGeom prst="rect">
              <a:avLst/>
            </a:prstGeom>
          </p:spPr>
        </p:pic>
        <p:pic>
          <p:nvPicPr>
            <p:cNvPr id="46" name="Picture 45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30733223-8B82-477D-E93F-038D9B37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59" r="2168"/>
            <a:stretch/>
          </p:blipFill>
          <p:spPr>
            <a:xfrm flipH="1">
              <a:off x="9008696" y="2771446"/>
              <a:ext cx="466531" cy="2691549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A5668AE-F950-5E49-437B-9A375EBC6D51}"/>
              </a:ext>
            </a:extLst>
          </p:cNvPr>
          <p:cNvGrpSpPr/>
          <p:nvPr/>
        </p:nvGrpSpPr>
        <p:grpSpPr>
          <a:xfrm>
            <a:off x="7210443" y="1065798"/>
            <a:ext cx="4809911" cy="4954468"/>
            <a:chOff x="7093810" y="492277"/>
            <a:chExt cx="4809911" cy="4954468"/>
          </a:xfrm>
        </p:grpSpPr>
        <p:pic>
          <p:nvPicPr>
            <p:cNvPr id="51" name="Picture 50" descr="A group of children standing and posing&#10;&#10;Description automatically generated">
              <a:extLst>
                <a:ext uri="{FF2B5EF4-FFF2-40B4-BE49-F238E27FC236}">
                  <a16:creationId xmlns:a16="http://schemas.microsoft.com/office/drawing/2014/main" id="{A1E6DF21-C80E-C32A-9720-2CA8A1F09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79" r="19886"/>
            <a:stretch/>
          </p:blipFill>
          <p:spPr>
            <a:xfrm>
              <a:off x="7093810" y="531679"/>
              <a:ext cx="958954" cy="2635898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ABFB33D-D222-5747-73EB-08C078F28CB0}"/>
                </a:ext>
              </a:extLst>
            </p:cNvPr>
            <p:cNvGrpSpPr/>
            <p:nvPr/>
          </p:nvGrpSpPr>
          <p:grpSpPr>
            <a:xfrm>
              <a:off x="7968279" y="492277"/>
              <a:ext cx="3935442" cy="4954468"/>
              <a:chOff x="7968279" y="492277"/>
              <a:chExt cx="3935442" cy="4954468"/>
            </a:xfrm>
          </p:grpSpPr>
          <p:pic>
            <p:nvPicPr>
              <p:cNvPr id="49" name="Picture 48" descr="A group of children standing and posing&#10;&#10;Description automatically generated">
                <a:extLst>
                  <a:ext uri="{FF2B5EF4-FFF2-40B4-BE49-F238E27FC236}">
                    <a16:creationId xmlns:a16="http://schemas.microsoft.com/office/drawing/2014/main" id="{476CE228-E8A8-76C2-F1ED-4D1865C98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86"/>
              <a:stretch/>
            </p:blipFill>
            <p:spPr>
              <a:xfrm flipH="1">
                <a:off x="9475226" y="2810847"/>
                <a:ext cx="2428495" cy="2635898"/>
              </a:xfrm>
              <a:prstGeom prst="rect">
                <a:avLst/>
              </a:prstGeom>
            </p:spPr>
          </p:pic>
          <p:pic>
            <p:nvPicPr>
              <p:cNvPr id="50" name="Picture 49" descr="A group of children standing and posing&#10;&#10;Description automatically generated">
                <a:extLst>
                  <a:ext uri="{FF2B5EF4-FFF2-40B4-BE49-F238E27FC236}">
                    <a16:creationId xmlns:a16="http://schemas.microsoft.com/office/drawing/2014/main" id="{080AFC1A-44A8-9F87-78CE-0BD36F044B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86"/>
              <a:stretch/>
            </p:blipFill>
            <p:spPr>
              <a:xfrm flipH="1">
                <a:off x="9027793" y="522514"/>
                <a:ext cx="2428495" cy="2635898"/>
              </a:xfrm>
              <a:prstGeom prst="rect">
                <a:avLst/>
              </a:prstGeom>
            </p:spPr>
          </p:pic>
          <p:pic>
            <p:nvPicPr>
              <p:cNvPr id="52" name="Picture 51" descr="A group of children standing and posing&#10;&#10;Description automatically generated">
                <a:extLst>
                  <a:ext uri="{FF2B5EF4-FFF2-40B4-BE49-F238E27FC236}">
                    <a16:creationId xmlns:a16="http://schemas.microsoft.com/office/drawing/2014/main" id="{D048684F-E904-798E-043E-44D589652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33" r="104"/>
              <a:stretch/>
            </p:blipFill>
            <p:spPr>
              <a:xfrm flipH="1">
                <a:off x="8405911" y="522514"/>
                <a:ext cx="659694" cy="2635898"/>
              </a:xfrm>
              <a:prstGeom prst="rect">
                <a:avLst/>
              </a:prstGeom>
            </p:spPr>
          </p:pic>
          <p:pic>
            <p:nvPicPr>
              <p:cNvPr id="53" name="Picture 52" descr="A group of children standing and posing&#10;&#10;Description automatically generated">
                <a:extLst>
                  <a:ext uri="{FF2B5EF4-FFF2-40B4-BE49-F238E27FC236}">
                    <a16:creationId xmlns:a16="http://schemas.microsoft.com/office/drawing/2014/main" id="{6835017C-6F11-751C-CEF5-DDBAD06FE6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33" r="104"/>
              <a:stretch/>
            </p:blipFill>
            <p:spPr>
              <a:xfrm>
                <a:off x="7968279" y="522514"/>
                <a:ext cx="659694" cy="2635898"/>
              </a:xfrm>
              <a:prstGeom prst="rect">
                <a:avLst/>
              </a:prstGeom>
            </p:spPr>
          </p:pic>
          <p:pic>
            <p:nvPicPr>
              <p:cNvPr id="54" name="Picture 53" descr="A group of children standing and posing&#10;&#10;Description automatically generated">
                <a:extLst>
                  <a:ext uri="{FF2B5EF4-FFF2-40B4-BE49-F238E27FC236}">
                    <a16:creationId xmlns:a16="http://schemas.microsoft.com/office/drawing/2014/main" id="{25BB0ABF-A9C8-70DE-4033-CB922CA615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94" r="64057"/>
              <a:stretch/>
            </p:blipFill>
            <p:spPr>
              <a:xfrm flipH="1">
                <a:off x="11202016" y="492277"/>
                <a:ext cx="437972" cy="263589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291628AF-21FC-8C9F-4300-27F200DBB6C8}"/>
              </a:ext>
            </a:extLst>
          </p:cNvPr>
          <p:cNvSpPr/>
          <p:nvPr/>
        </p:nvSpPr>
        <p:spPr>
          <a:xfrm>
            <a:off x="9527321" y="813454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ADBB66F-E419-172C-5A23-9A9CD06C5708}"/>
              </a:ext>
            </a:extLst>
          </p:cNvPr>
          <p:cNvSpPr/>
          <p:nvPr/>
        </p:nvSpPr>
        <p:spPr>
          <a:xfrm>
            <a:off x="4948829" y="824787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1647470-160A-7938-AE61-3DAA80EFBFEE}"/>
              </a:ext>
            </a:extLst>
          </p:cNvPr>
          <p:cNvSpPr/>
          <p:nvPr/>
        </p:nvSpPr>
        <p:spPr>
          <a:xfrm>
            <a:off x="416104" y="820993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959E6F-8E81-3D81-95CE-8B0BD2026C80}"/>
              </a:ext>
            </a:extLst>
          </p:cNvPr>
          <p:cNvSpPr/>
          <p:nvPr/>
        </p:nvSpPr>
        <p:spPr>
          <a:xfrm>
            <a:off x="2686276" y="830606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3BDEC17-A860-3D2D-2ACF-42486E426BA6}"/>
              </a:ext>
            </a:extLst>
          </p:cNvPr>
          <p:cNvSpPr/>
          <p:nvPr/>
        </p:nvSpPr>
        <p:spPr>
          <a:xfrm>
            <a:off x="7242631" y="820992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5B2D0F-8FA8-4638-7DEA-5235025E3E73}"/>
              </a:ext>
            </a:extLst>
          </p:cNvPr>
          <p:cNvSpPr/>
          <p:nvPr/>
        </p:nvSpPr>
        <p:spPr>
          <a:xfrm>
            <a:off x="417838" y="833325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A3B254-6A5C-D48D-5BBA-94E710735213}"/>
              </a:ext>
            </a:extLst>
          </p:cNvPr>
          <p:cNvSpPr/>
          <p:nvPr/>
        </p:nvSpPr>
        <p:spPr>
          <a:xfrm>
            <a:off x="2715074" y="827623"/>
            <a:ext cx="2217040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8E5943-B2AE-439D-C87D-113D8B0E11C6}"/>
              </a:ext>
            </a:extLst>
          </p:cNvPr>
          <p:cNvSpPr/>
          <p:nvPr/>
        </p:nvSpPr>
        <p:spPr>
          <a:xfrm>
            <a:off x="4983984" y="834400"/>
            <a:ext cx="2226459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646D84-D3EF-0D15-7108-DE801CF7A436}"/>
              </a:ext>
            </a:extLst>
          </p:cNvPr>
          <p:cNvSpPr/>
          <p:nvPr/>
        </p:nvSpPr>
        <p:spPr>
          <a:xfrm>
            <a:off x="7261097" y="830738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1727FB-EB80-633C-E6D6-C3495FC59333}"/>
              </a:ext>
            </a:extLst>
          </p:cNvPr>
          <p:cNvSpPr/>
          <p:nvPr/>
        </p:nvSpPr>
        <p:spPr>
          <a:xfrm>
            <a:off x="9549150" y="827742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A92DF4-230C-CDAB-7C96-FDD366FB0651}"/>
              </a:ext>
            </a:extLst>
          </p:cNvPr>
          <p:cNvSpPr/>
          <p:nvPr/>
        </p:nvSpPr>
        <p:spPr>
          <a:xfrm>
            <a:off x="416104" y="6223932"/>
            <a:ext cx="888667" cy="449351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did not meet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C0F8D48-5EBF-4B9B-3BCA-264D1E99A540}"/>
              </a:ext>
            </a:extLst>
          </p:cNvPr>
          <p:cNvSpPr/>
          <p:nvPr/>
        </p:nvSpPr>
        <p:spPr>
          <a:xfrm>
            <a:off x="1404472" y="6230849"/>
            <a:ext cx="3544357" cy="442433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approaches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A68BA4E-5A2E-91B7-EC48-ABC0FAB811C4}"/>
              </a:ext>
            </a:extLst>
          </p:cNvPr>
          <p:cNvSpPr/>
          <p:nvPr/>
        </p:nvSpPr>
        <p:spPr>
          <a:xfrm>
            <a:off x="5007567" y="6230850"/>
            <a:ext cx="3393714" cy="440400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meets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B0E06D8-54DA-EA9B-AE85-8B27A6AAF1B2}"/>
              </a:ext>
            </a:extLst>
          </p:cNvPr>
          <p:cNvSpPr/>
          <p:nvPr/>
        </p:nvSpPr>
        <p:spPr>
          <a:xfrm>
            <a:off x="8460019" y="6230849"/>
            <a:ext cx="3346166" cy="449351"/>
          </a:xfrm>
          <a:prstGeom prst="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masters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509E42-82E8-2509-8815-334CCBA90E04}"/>
              </a:ext>
            </a:extLst>
          </p:cNvPr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the goal</a:t>
            </a:r>
          </a:p>
        </p:txBody>
      </p:sp>
    </p:spTree>
    <p:extLst>
      <p:ext uri="{BB962C8B-B14F-4D97-AF65-F5344CB8AC3E}">
        <p14:creationId xmlns:p14="http://schemas.microsoft.com/office/powerpoint/2010/main" val="33784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9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B476703-4242-78B7-56B9-421779B76279}"/>
              </a:ext>
            </a:extLst>
          </p:cNvPr>
          <p:cNvGrpSpPr/>
          <p:nvPr/>
        </p:nvGrpSpPr>
        <p:grpSpPr>
          <a:xfrm>
            <a:off x="2651677" y="1024610"/>
            <a:ext cx="4605699" cy="5013512"/>
            <a:chOff x="2651677" y="1024610"/>
            <a:chExt cx="4605699" cy="501351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ACA35F8-9A2F-B50E-FE93-558E9C4A4FE4}"/>
                </a:ext>
              </a:extLst>
            </p:cNvPr>
            <p:cNvGrpSpPr/>
            <p:nvPr/>
          </p:nvGrpSpPr>
          <p:grpSpPr>
            <a:xfrm>
              <a:off x="2651677" y="1024610"/>
              <a:ext cx="2320224" cy="2685473"/>
              <a:chOff x="2651677" y="1024610"/>
              <a:chExt cx="2320224" cy="2685473"/>
            </a:xfrm>
          </p:grpSpPr>
          <p:pic>
            <p:nvPicPr>
              <p:cNvPr id="35" name="Picture 34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19B6DC3E-10A5-CDB2-76D6-F8070076C4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58"/>
              <a:stretch/>
            </p:blipFill>
            <p:spPr>
              <a:xfrm flipH="1">
                <a:off x="2963166" y="1036862"/>
                <a:ext cx="2008735" cy="2673221"/>
              </a:xfrm>
              <a:prstGeom prst="rect">
                <a:avLst/>
              </a:prstGeom>
            </p:spPr>
          </p:pic>
          <p:pic>
            <p:nvPicPr>
              <p:cNvPr id="36" name="Picture 35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F847CF2E-6B73-9BDB-CD9D-B3D686579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44"/>
              <a:stretch/>
            </p:blipFill>
            <p:spPr>
              <a:xfrm>
                <a:off x="2651677" y="1024610"/>
                <a:ext cx="555097" cy="2673221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206DD0-81FA-D021-C751-17DD88A3EE7F}"/>
                  </a:ext>
                </a:extLst>
              </p:cNvPr>
              <p:cNvSpPr/>
              <p:nvPr/>
            </p:nvSpPr>
            <p:spPr>
              <a:xfrm>
                <a:off x="4551962" y="2429074"/>
                <a:ext cx="377832" cy="1146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9F0873D-CF12-8627-67B7-5569CF728E5A}"/>
                </a:ext>
              </a:extLst>
            </p:cNvPr>
            <p:cNvGrpSpPr/>
            <p:nvPr/>
          </p:nvGrpSpPr>
          <p:grpSpPr>
            <a:xfrm>
              <a:off x="4927040" y="3352649"/>
              <a:ext cx="2320224" cy="2685473"/>
              <a:chOff x="4296630" y="3803230"/>
              <a:chExt cx="2320224" cy="2685473"/>
            </a:xfrm>
          </p:grpSpPr>
          <p:pic>
            <p:nvPicPr>
              <p:cNvPr id="29" name="Picture 28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5E777BF5-254F-2338-EE33-33A25322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58"/>
              <a:stretch/>
            </p:blipFill>
            <p:spPr>
              <a:xfrm flipH="1">
                <a:off x="4608119" y="3815482"/>
                <a:ext cx="2008735" cy="2673221"/>
              </a:xfrm>
              <a:prstGeom prst="rect">
                <a:avLst/>
              </a:prstGeom>
            </p:spPr>
          </p:pic>
          <p:pic>
            <p:nvPicPr>
              <p:cNvPr id="34" name="Picture 33" descr="Silhouettes of children standing and standing in different poses&#10;&#10;Description automatically generated">
                <a:extLst>
                  <a:ext uri="{FF2B5EF4-FFF2-40B4-BE49-F238E27FC236}">
                    <a16:creationId xmlns:a16="http://schemas.microsoft.com/office/drawing/2014/main" id="{0E04CE0C-3766-2F1C-0BBD-BA1DA14177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44"/>
              <a:stretch/>
            </p:blipFill>
            <p:spPr>
              <a:xfrm>
                <a:off x="4296630" y="3803230"/>
                <a:ext cx="555097" cy="2673221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624786D-EC20-DDB9-D129-D4CFAF2A2654}"/>
                </a:ext>
              </a:extLst>
            </p:cNvPr>
            <p:cNvGrpSpPr/>
            <p:nvPr/>
          </p:nvGrpSpPr>
          <p:grpSpPr>
            <a:xfrm>
              <a:off x="4937152" y="1027682"/>
              <a:ext cx="2320224" cy="2685473"/>
              <a:chOff x="4950740" y="1045660"/>
              <a:chExt cx="2320224" cy="268547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B4D8556-0E8B-A6F3-A5C5-2FF24C63A047}"/>
                  </a:ext>
                </a:extLst>
              </p:cNvPr>
              <p:cNvGrpSpPr/>
              <p:nvPr/>
            </p:nvGrpSpPr>
            <p:grpSpPr>
              <a:xfrm flipH="1">
                <a:off x="4950740" y="1045660"/>
                <a:ext cx="2320224" cy="2685473"/>
                <a:chOff x="4296630" y="3803230"/>
                <a:chExt cx="2320224" cy="2685473"/>
              </a:xfrm>
            </p:grpSpPr>
            <p:pic>
              <p:nvPicPr>
                <p:cNvPr id="58" name="Picture 57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9D6F34C8-2FFA-C3DB-EBE2-B510F74D4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58"/>
                <a:stretch/>
              </p:blipFill>
              <p:spPr>
                <a:xfrm flipH="1">
                  <a:off x="4608119" y="3815482"/>
                  <a:ext cx="2008735" cy="2673221"/>
                </a:xfrm>
                <a:prstGeom prst="rect">
                  <a:avLst/>
                </a:prstGeom>
              </p:spPr>
            </p:pic>
            <p:pic>
              <p:nvPicPr>
                <p:cNvPr id="59" name="Picture 58" descr="Silhouettes of children standing and standing in different poses&#10;&#10;Description automatically generated">
                  <a:extLst>
                    <a:ext uri="{FF2B5EF4-FFF2-40B4-BE49-F238E27FC236}">
                      <a16:creationId xmlns:a16="http://schemas.microsoft.com/office/drawing/2014/main" id="{B5119AE4-AD21-33EC-8AD2-F105B665A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944"/>
                <a:stretch/>
              </p:blipFill>
              <p:spPr>
                <a:xfrm>
                  <a:off x="4296630" y="3803230"/>
                  <a:ext cx="555097" cy="2673221"/>
                </a:xfrm>
                <a:prstGeom prst="rect">
                  <a:avLst/>
                </a:prstGeom>
              </p:spPr>
            </p:pic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52F6D3C-70EA-E7C9-6E6D-102906F54759}"/>
                  </a:ext>
                </a:extLst>
              </p:cNvPr>
              <p:cNvSpPr/>
              <p:nvPr/>
            </p:nvSpPr>
            <p:spPr>
              <a:xfrm>
                <a:off x="6872373" y="1501585"/>
                <a:ext cx="346287" cy="898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291628AF-21FC-8C9F-4300-27F200DBB6C8}"/>
              </a:ext>
            </a:extLst>
          </p:cNvPr>
          <p:cNvSpPr/>
          <p:nvPr/>
        </p:nvSpPr>
        <p:spPr>
          <a:xfrm>
            <a:off x="9527321" y="779164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ADBB66F-E419-172C-5A23-9A9CD06C5708}"/>
              </a:ext>
            </a:extLst>
          </p:cNvPr>
          <p:cNvSpPr/>
          <p:nvPr/>
        </p:nvSpPr>
        <p:spPr>
          <a:xfrm>
            <a:off x="4948829" y="790497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1647470-160A-7938-AE61-3DAA80EFBFEE}"/>
              </a:ext>
            </a:extLst>
          </p:cNvPr>
          <p:cNvSpPr/>
          <p:nvPr/>
        </p:nvSpPr>
        <p:spPr>
          <a:xfrm>
            <a:off x="416104" y="786703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959E6F-8E81-3D81-95CE-8B0BD2026C80}"/>
              </a:ext>
            </a:extLst>
          </p:cNvPr>
          <p:cNvSpPr/>
          <p:nvPr/>
        </p:nvSpPr>
        <p:spPr>
          <a:xfrm>
            <a:off x="2686276" y="784741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3BDEC17-A860-3D2D-2ACF-42486E426BA6}"/>
              </a:ext>
            </a:extLst>
          </p:cNvPr>
          <p:cNvSpPr/>
          <p:nvPr/>
        </p:nvSpPr>
        <p:spPr>
          <a:xfrm>
            <a:off x="7242631" y="786702"/>
            <a:ext cx="2278864" cy="530066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5B2D0F-8FA8-4638-7DEA-5235025E3E73}"/>
              </a:ext>
            </a:extLst>
          </p:cNvPr>
          <p:cNvSpPr/>
          <p:nvPr/>
        </p:nvSpPr>
        <p:spPr>
          <a:xfrm>
            <a:off x="406263" y="799035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A3B254-6A5C-D48D-5BBA-94E710735213}"/>
              </a:ext>
            </a:extLst>
          </p:cNvPr>
          <p:cNvSpPr/>
          <p:nvPr/>
        </p:nvSpPr>
        <p:spPr>
          <a:xfrm>
            <a:off x="2715074" y="793333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8E5943-B2AE-439D-C87D-113D8B0E11C6}"/>
              </a:ext>
            </a:extLst>
          </p:cNvPr>
          <p:cNvSpPr/>
          <p:nvPr/>
        </p:nvSpPr>
        <p:spPr>
          <a:xfrm>
            <a:off x="4985245" y="791346"/>
            <a:ext cx="2247054" cy="293240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646D84-D3EF-0D15-7108-DE801CF7A436}"/>
              </a:ext>
            </a:extLst>
          </p:cNvPr>
          <p:cNvSpPr/>
          <p:nvPr/>
        </p:nvSpPr>
        <p:spPr>
          <a:xfrm>
            <a:off x="7261097" y="808023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1727FB-EB80-633C-E6D6-C3495FC59333}"/>
              </a:ext>
            </a:extLst>
          </p:cNvPr>
          <p:cNvSpPr/>
          <p:nvPr/>
        </p:nvSpPr>
        <p:spPr>
          <a:xfrm>
            <a:off x="9548204" y="800871"/>
            <a:ext cx="2260398" cy="285551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Quintile 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A92DF4-230C-CDAB-7C96-FDD366FB0651}"/>
              </a:ext>
            </a:extLst>
          </p:cNvPr>
          <p:cNvSpPr/>
          <p:nvPr/>
        </p:nvSpPr>
        <p:spPr>
          <a:xfrm>
            <a:off x="416104" y="6189642"/>
            <a:ext cx="3979882" cy="449351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did not meet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C0F8D48-5EBF-4B9B-3BCA-264D1E99A540}"/>
              </a:ext>
            </a:extLst>
          </p:cNvPr>
          <p:cNvSpPr/>
          <p:nvPr/>
        </p:nvSpPr>
        <p:spPr>
          <a:xfrm>
            <a:off x="4474516" y="6196559"/>
            <a:ext cx="2730088" cy="442433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approaches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A68BA4E-5A2E-91B7-EC48-ABC0FAB811C4}"/>
              </a:ext>
            </a:extLst>
          </p:cNvPr>
          <p:cNvSpPr/>
          <p:nvPr/>
        </p:nvSpPr>
        <p:spPr>
          <a:xfrm>
            <a:off x="7278587" y="6190061"/>
            <a:ext cx="2730088" cy="440400"/>
          </a:xfrm>
          <a:prstGeom prst="rect">
            <a:avLst/>
          </a:prstGeom>
          <a:solidFill>
            <a:srgbClr val="0063C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meets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B0E06D8-54DA-EA9B-AE85-8B27A6AAF1B2}"/>
              </a:ext>
            </a:extLst>
          </p:cNvPr>
          <p:cNvSpPr/>
          <p:nvPr/>
        </p:nvSpPr>
        <p:spPr>
          <a:xfrm>
            <a:off x="10087205" y="6196559"/>
            <a:ext cx="1718979" cy="449351"/>
          </a:xfrm>
          <a:prstGeom prst="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masters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8F3AC7-40DE-11CB-8339-9FF54CBEAC7B}"/>
              </a:ext>
            </a:extLst>
          </p:cNvPr>
          <p:cNvGrpSpPr/>
          <p:nvPr/>
        </p:nvGrpSpPr>
        <p:grpSpPr>
          <a:xfrm>
            <a:off x="329107" y="1034694"/>
            <a:ext cx="4707637" cy="5035179"/>
            <a:chOff x="285836" y="950798"/>
            <a:chExt cx="4707637" cy="50351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21E259-FF77-04EB-AAAC-CFEBFA0E1646}"/>
                </a:ext>
              </a:extLst>
            </p:cNvPr>
            <p:cNvGrpSpPr/>
            <p:nvPr/>
          </p:nvGrpSpPr>
          <p:grpSpPr>
            <a:xfrm>
              <a:off x="384200" y="3294095"/>
              <a:ext cx="2278864" cy="2691882"/>
              <a:chOff x="267567" y="2754864"/>
              <a:chExt cx="2278864" cy="269188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AF0B07E-9D82-F61F-1784-FDAB84D428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59"/>
              <a:stretch/>
            </p:blipFill>
            <p:spPr>
              <a:xfrm>
                <a:off x="500833" y="2773526"/>
                <a:ext cx="2045598" cy="26732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26A49F-6DF3-FD48-BAB8-C9BFBC475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38" r="64659"/>
              <a:stretch/>
            </p:blipFill>
            <p:spPr>
              <a:xfrm>
                <a:off x="267567" y="2754864"/>
                <a:ext cx="482709" cy="267322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E91EF-C1DB-9ABF-49AF-CC4F78365B42}"/>
                </a:ext>
              </a:extLst>
            </p:cNvPr>
            <p:cNvGrpSpPr/>
            <p:nvPr/>
          </p:nvGrpSpPr>
          <p:grpSpPr>
            <a:xfrm>
              <a:off x="285836" y="950798"/>
              <a:ext cx="4707637" cy="4975151"/>
              <a:chOff x="356699" y="1033753"/>
              <a:chExt cx="4707637" cy="497515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E6FFDD7-2879-3EA8-985E-4236C5969DD7}"/>
                  </a:ext>
                </a:extLst>
              </p:cNvPr>
              <p:cNvGrpSpPr/>
              <p:nvPr/>
            </p:nvGrpSpPr>
            <p:grpSpPr>
              <a:xfrm flipH="1">
                <a:off x="356699" y="1033753"/>
                <a:ext cx="2278864" cy="2768082"/>
                <a:chOff x="267567" y="2754864"/>
                <a:chExt cx="2278864" cy="27680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7C1E744-875D-85C6-D117-CFFCC717A7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3459"/>
                <a:stretch/>
              </p:blipFill>
              <p:spPr>
                <a:xfrm>
                  <a:off x="500833" y="2849726"/>
                  <a:ext cx="2045598" cy="2673220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15DD107-CCAA-529A-2658-EC5570993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38" r="64659"/>
                <a:stretch/>
              </p:blipFill>
              <p:spPr>
                <a:xfrm>
                  <a:off x="267567" y="2754864"/>
                  <a:ext cx="482709" cy="267322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86782D5-72D2-3EFA-B878-0FC1E61ADB4A}"/>
                  </a:ext>
                </a:extLst>
              </p:cNvPr>
              <p:cNvGrpSpPr/>
              <p:nvPr/>
            </p:nvGrpSpPr>
            <p:grpSpPr>
              <a:xfrm>
                <a:off x="2695565" y="3317022"/>
                <a:ext cx="2278864" cy="2691882"/>
                <a:chOff x="267567" y="2754864"/>
                <a:chExt cx="2278864" cy="269188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06E399E-1800-A7D6-BDAE-0C0DB705D7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3459"/>
                <a:stretch/>
              </p:blipFill>
              <p:spPr>
                <a:xfrm>
                  <a:off x="500833" y="2773526"/>
                  <a:ext cx="2045598" cy="267322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D729D5E-D6B3-B1BA-3DE9-DD111D289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38" r="64659"/>
                <a:stretch/>
              </p:blipFill>
              <p:spPr>
                <a:xfrm>
                  <a:off x="267567" y="2754864"/>
                  <a:ext cx="482709" cy="2673220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48B2901-3EB0-13FB-02F8-AAAB96CDF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513498" y="2531720"/>
                <a:ext cx="550838" cy="1043693"/>
              </a:xfrm>
              <a:prstGeom prst="rect">
                <a:avLst/>
              </a:prstGeom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1EC8626-EA1E-CC12-9376-B072A1F54B3B}"/>
              </a:ext>
            </a:extLst>
          </p:cNvPr>
          <p:cNvGrpSpPr/>
          <p:nvPr/>
        </p:nvGrpSpPr>
        <p:grpSpPr>
          <a:xfrm>
            <a:off x="9545729" y="1129556"/>
            <a:ext cx="2539792" cy="4560057"/>
            <a:chOff x="9574305" y="1129556"/>
            <a:chExt cx="2539792" cy="4560057"/>
          </a:xfrm>
        </p:grpSpPr>
        <p:pic>
          <p:nvPicPr>
            <p:cNvPr id="49" name="Picture 48" descr="A group of children standing and posing&#10;&#10;Description automatically generated">
              <a:extLst>
                <a:ext uri="{FF2B5EF4-FFF2-40B4-BE49-F238E27FC236}">
                  <a16:creationId xmlns:a16="http://schemas.microsoft.com/office/drawing/2014/main" id="{476CE228-E8A8-76C2-F1ED-4D1865C98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86"/>
            <a:stretch/>
          </p:blipFill>
          <p:spPr>
            <a:xfrm flipH="1">
              <a:off x="9574305" y="1129556"/>
              <a:ext cx="2428495" cy="2635898"/>
            </a:xfrm>
            <a:prstGeom prst="rect">
              <a:avLst/>
            </a:prstGeom>
          </p:spPr>
        </p:pic>
        <p:pic>
          <p:nvPicPr>
            <p:cNvPr id="72" name="Picture 71" descr="A group of children standing and posing&#10;&#10;Description automatically generated">
              <a:extLst>
                <a:ext uri="{FF2B5EF4-FFF2-40B4-BE49-F238E27FC236}">
                  <a16:creationId xmlns:a16="http://schemas.microsoft.com/office/drawing/2014/main" id="{1BFDF97A-0CDD-CDAD-A76F-794719C6D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86" b="48089"/>
            <a:stretch/>
          </p:blipFill>
          <p:spPr>
            <a:xfrm flipH="1">
              <a:off x="9685602" y="3346539"/>
              <a:ext cx="2428495" cy="1368337"/>
            </a:xfrm>
            <a:prstGeom prst="rect">
              <a:avLst/>
            </a:prstGeom>
          </p:spPr>
        </p:pic>
        <p:pic>
          <p:nvPicPr>
            <p:cNvPr id="73" name="Picture 72" descr="A group of children standing and posing&#10;&#10;Description automatically generated">
              <a:extLst>
                <a:ext uri="{FF2B5EF4-FFF2-40B4-BE49-F238E27FC236}">
                  <a16:creationId xmlns:a16="http://schemas.microsoft.com/office/drawing/2014/main" id="{CF75BA45-4862-3697-251B-41590705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6" t="-4628" r="46734" b="52717"/>
            <a:stretch/>
          </p:blipFill>
          <p:spPr>
            <a:xfrm flipH="1">
              <a:off x="10899850" y="4321276"/>
              <a:ext cx="876046" cy="1368337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159A35-D6A3-4788-E7BC-0F4505D6FD0D}"/>
              </a:ext>
            </a:extLst>
          </p:cNvPr>
          <p:cNvGrpSpPr/>
          <p:nvPr/>
        </p:nvGrpSpPr>
        <p:grpSpPr>
          <a:xfrm>
            <a:off x="6744935" y="1014595"/>
            <a:ext cx="4246028" cy="4987631"/>
            <a:chOff x="6744935" y="1014595"/>
            <a:chExt cx="4246028" cy="4987631"/>
          </a:xfrm>
        </p:grpSpPr>
        <p:pic>
          <p:nvPicPr>
            <p:cNvPr id="44" name="Picture 43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BE15F7DE-B5C8-D8E7-4085-1363CCF5B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5" r="2168"/>
            <a:stretch/>
          </p:blipFill>
          <p:spPr>
            <a:xfrm>
              <a:off x="7246550" y="3280926"/>
              <a:ext cx="1866348" cy="2691549"/>
            </a:xfrm>
            <a:prstGeom prst="rect">
              <a:avLst/>
            </a:prstGeom>
          </p:spPr>
        </p:pic>
        <p:pic>
          <p:nvPicPr>
            <p:cNvPr id="46" name="Picture 45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30733223-8B82-477D-E93F-038D9B37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59" r="2168"/>
            <a:stretch/>
          </p:blipFill>
          <p:spPr>
            <a:xfrm flipH="1">
              <a:off x="9125329" y="3310677"/>
              <a:ext cx="466531" cy="2691549"/>
            </a:xfrm>
            <a:prstGeom prst="rect">
              <a:avLst/>
            </a:prstGeom>
          </p:spPr>
        </p:pic>
        <p:pic>
          <p:nvPicPr>
            <p:cNvPr id="41" name="Picture 40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56768961-3EC2-EE4A-1085-6FA3FE2C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7" r="62343" b="45785"/>
            <a:stretch/>
          </p:blipFill>
          <p:spPr>
            <a:xfrm flipH="1">
              <a:off x="6744935" y="1014595"/>
              <a:ext cx="459669" cy="1459232"/>
            </a:xfrm>
            <a:prstGeom prst="rect">
              <a:avLst/>
            </a:prstGeom>
          </p:spPr>
        </p:pic>
        <p:pic>
          <p:nvPicPr>
            <p:cNvPr id="74" name="Picture 73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288D5BBB-EEA6-609E-5AAF-66ECA3AF9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6" r="2168"/>
            <a:stretch/>
          </p:blipFill>
          <p:spPr>
            <a:xfrm>
              <a:off x="7212515" y="1062053"/>
              <a:ext cx="2363435" cy="2691549"/>
            </a:xfrm>
            <a:prstGeom prst="rect">
              <a:avLst/>
            </a:prstGeom>
          </p:spPr>
        </p:pic>
        <p:pic>
          <p:nvPicPr>
            <p:cNvPr id="75" name="Picture 74" descr="A group of children standing and standing&#10;&#10;Description automatically generated">
              <a:extLst>
                <a:ext uri="{FF2B5EF4-FFF2-40B4-BE49-F238E27FC236}">
                  <a16:creationId xmlns:a16="http://schemas.microsoft.com/office/drawing/2014/main" id="{D4C8E4CC-C495-F86D-3B26-A7E73F0D0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5" r="2579" b="47492"/>
            <a:stretch/>
          </p:blipFill>
          <p:spPr>
            <a:xfrm>
              <a:off x="9615237" y="4382670"/>
              <a:ext cx="1375726" cy="1413278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EDC3128-12CD-C36B-7F29-4CE56A29D570}"/>
              </a:ext>
            </a:extLst>
          </p:cNvPr>
          <p:cNvSpPr txBox="1"/>
          <p:nvPr/>
        </p:nvSpPr>
        <p:spPr>
          <a:xfrm>
            <a:off x="0" y="3966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E26B0D"/>
                </a:solidFill>
                <a:latin typeface="Century Gothic" panose="020B0502020202020204" pitchFamily="34" charset="0"/>
                <a:cs typeface="Calibri Light"/>
              </a:rPr>
              <a:t>the state pattern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26B0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260290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92D050"/>
                </a:solidFill>
              </a:rPr>
              <a:t>performance</a:t>
            </a:r>
          </a:p>
        </p:txBody>
      </p:sp>
      <p:pic>
        <p:nvPicPr>
          <p:cNvPr id="5" name="Picture 4" descr="A colorful star logo&#10;&#10;Description automatically generated">
            <a:extLst>
              <a:ext uri="{FF2B5EF4-FFF2-40B4-BE49-F238E27FC236}">
                <a16:creationId xmlns:a16="http://schemas.microsoft.com/office/drawing/2014/main" id="{8B087E50-8F84-C6F0-2167-FAB17A9E3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55" y="3821130"/>
            <a:ext cx="1758097" cy="1819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D59E6C-932C-7B82-884E-5AF8DED98EEC}"/>
              </a:ext>
            </a:extLst>
          </p:cNvPr>
          <p:cNvSpPr/>
          <p:nvPr/>
        </p:nvSpPr>
        <p:spPr>
          <a:xfrm>
            <a:off x="1225420" y="3079102"/>
            <a:ext cx="3738465" cy="3303037"/>
          </a:xfrm>
          <a:prstGeom prst="rect">
            <a:avLst/>
          </a:prstGeom>
          <a:solidFill>
            <a:srgbClr val="226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systemic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73BE3-231D-1072-742E-C4BCEB930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05" y="2435969"/>
            <a:ext cx="3186494" cy="44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950C-C8CD-1791-B221-EAB0F589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2766218"/>
            <a:ext cx="11837437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92D050"/>
                </a:solidFill>
              </a:rPr>
              <a:t>welcome leaders</a:t>
            </a:r>
          </a:p>
        </p:txBody>
      </p:sp>
    </p:spTree>
    <p:extLst>
      <p:ext uri="{BB962C8B-B14F-4D97-AF65-F5344CB8AC3E}">
        <p14:creationId xmlns:p14="http://schemas.microsoft.com/office/powerpoint/2010/main" val="707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7D39C7-A717-CB96-9A49-E21D94228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107" y="341295"/>
            <a:ext cx="8307785" cy="617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0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7DA3F-7205-D39D-F71E-481C66DD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6" y="339980"/>
            <a:ext cx="8901114" cy="617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9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D54AD-CD32-5E00-1734-AF0E186A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07" y="2388308"/>
            <a:ext cx="8471186" cy="44348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0" name="Down Arrow 9"/>
          <p:cNvSpPr/>
          <p:nvPr/>
        </p:nvSpPr>
        <p:spPr>
          <a:xfrm>
            <a:off x="3983632" y="965199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what can we learn from state data?</a:t>
            </a:r>
          </a:p>
        </p:txBody>
      </p:sp>
      <p:pic>
        <p:nvPicPr>
          <p:cNvPr id="6" name="03 Bohemian Rhapsody (Instrumental)">
            <a:hlinkClick r:id="" action="ppaction://media"/>
            <a:extLst>
              <a:ext uri="{FF2B5EF4-FFF2-40B4-BE49-F238E27FC236}">
                <a16:creationId xmlns:a16="http://schemas.microsoft.com/office/drawing/2014/main" id="{A3A7189D-FB85-63CB-15B6-BCC8A5C3F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0973" y="975480"/>
            <a:ext cx="406400" cy="406400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40570356-EE50-6B9C-28D1-CAA7D6848C58}"/>
              </a:ext>
            </a:extLst>
          </p:cNvPr>
          <p:cNvSpPr/>
          <p:nvPr/>
        </p:nvSpPr>
        <p:spPr>
          <a:xfrm>
            <a:off x="1793563" y="965199"/>
            <a:ext cx="2104619" cy="1410112"/>
          </a:xfrm>
          <a:prstGeom prst="downArrow">
            <a:avLst>
              <a:gd name="adj1" fmla="val 79060"/>
              <a:gd name="adj2" fmla="val 50000"/>
            </a:avLst>
          </a:prstGeom>
          <a:solidFill>
            <a:srgbClr val="538133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Prioritize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5E26-3B7A-68F4-4775-2EC610F9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89E28D-1AA3-0158-E05D-B4FD1CE7D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9441"/>
            <a:ext cx="4144347" cy="3237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8B696-0E7F-3D58-C1C5-5E383096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335" y="1444395"/>
            <a:ext cx="2997233" cy="275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931AB-94E5-57FF-2DCF-E9792F2B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356" y="1429441"/>
            <a:ext cx="3265010" cy="404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0A825-E871-DBF5-4018-C16F463C7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43" y="4105799"/>
            <a:ext cx="5328820" cy="26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CD8C-6B1C-0977-7A5A-2D853145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7D878-11C6-A911-EC1E-1FACB39C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content continues to be more highly tested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readiness standards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certain clusters &gt;&gt;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3200" kern="1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embedded </a:t>
            </a:r>
            <a:r>
              <a:rPr lang="en-US" sz="3200" b="1" kern="100" dirty="0">
                <a:solidFill>
                  <a:srgbClr val="0063C2"/>
                </a:solidFill>
                <a:cs typeface="Times New Roman" panose="02020603050405020304" pitchFamily="18" charset="0"/>
              </a:rPr>
              <a:t>process standards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tools to know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2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ways to show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6" name="Picture 5" descr="A blue and gold invitation&#10;&#10;Description automatically generated">
            <a:extLst>
              <a:ext uri="{FF2B5EF4-FFF2-40B4-BE49-F238E27FC236}">
                <a16:creationId xmlns:a16="http://schemas.microsoft.com/office/drawing/2014/main" id="{D16AC6E7-4363-FE2B-E5C9-DA4B11D22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4" b="59184"/>
          <a:stretch/>
        </p:blipFill>
        <p:spPr>
          <a:xfrm>
            <a:off x="7800391" y="2648565"/>
            <a:ext cx="3931875" cy="38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626F5-1B51-DEDB-9B91-F186AC681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44" y="527397"/>
            <a:ext cx="4181761" cy="58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0E08-F97C-C633-34C2-241C69BC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 -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elar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ECDEA-B1D8-9C34-3DE6-1AF56C73F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667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comprehension (layered thinking and embedded inference)</a:t>
            </a:r>
          </a:p>
          <a:p>
            <a:pPr>
              <a:spcBef>
                <a:spcPts val="0"/>
              </a:spcBef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genre (inference within and between texts)</a:t>
            </a:r>
          </a:p>
          <a:p>
            <a:pPr>
              <a:spcBef>
                <a:spcPts val="0"/>
              </a:spcBef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author’s craft (application and connection)</a:t>
            </a:r>
          </a:p>
          <a:p>
            <a:pPr>
              <a:spcBef>
                <a:spcPts val="0"/>
              </a:spcBef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reading process (visualization)</a:t>
            </a: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reading to writing connection (ECR)</a:t>
            </a:r>
            <a:r>
              <a:rPr lang="en-US" sz="1800" dirty="0">
                <a:effectLst/>
              </a:rPr>
              <a:t> 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6E6BF-37E6-86EF-2977-1FD0C698F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22" y="2750412"/>
            <a:ext cx="1257441" cy="1745004"/>
          </a:xfrm>
          <a:prstGeom prst="rect">
            <a:avLst/>
          </a:prstGeom>
        </p:spPr>
      </p:pic>
      <p:pic>
        <p:nvPicPr>
          <p:cNvPr id="8" name="Picture 7" descr="An elephant with large ears&#10;&#10;Description automatically generated">
            <a:extLst>
              <a:ext uri="{FF2B5EF4-FFF2-40B4-BE49-F238E27FC236}">
                <a16:creationId xmlns:a16="http://schemas.microsoft.com/office/drawing/2014/main" id="{A63621BA-ECB8-DEC2-38DA-14820CC85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19" y="3347210"/>
            <a:ext cx="2428231" cy="36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0E08-F97C-C633-34C2-241C69BC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 - math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ECDEA-B1D8-9C34-3DE6-1AF56C73F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667250"/>
          </a:xfrm>
        </p:spPr>
        <p:txBody>
          <a:bodyPr>
            <a:norm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numeracy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whole number/decimal operations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proportionality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expressions and inequalities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linear functions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F0A25-3214-45A5-5C2A-9123A961A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0" y="4159250"/>
            <a:ext cx="1885810" cy="26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0E08-F97C-C633-34C2-241C69BC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 - science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ECDEA-B1D8-9C34-3DE6-1AF56C73F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667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kern="100" dirty="0">
                <a:cs typeface="Times New Roman" panose="02020603050405020304" pitchFamily="18" charset="0"/>
              </a:rPr>
              <a:t>all reporting categories</a:t>
            </a:r>
          </a:p>
          <a:p>
            <a:pPr>
              <a:spcBef>
                <a:spcPts val="0"/>
              </a:spcBef>
            </a:pPr>
            <a:endParaRPr lang="en-US" kern="100" dirty="0">
              <a:cs typeface="Times New Roman" panose="02020603050405020304" pitchFamily="18" charset="0"/>
            </a:endParaRPr>
          </a:p>
          <a:p>
            <a:r>
              <a:rPr lang="en-US" kern="100" dirty="0">
                <a:cs typeface="Times New Roman" panose="02020603050405020304" pitchFamily="18" charset="0"/>
              </a:rPr>
              <a:t>transition to assessing new TEKS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D0438-5BA4-690F-67DA-4978BC724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0" y="4159250"/>
            <a:ext cx="1885810" cy="26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0E08-F97C-C633-34C2-241C69BC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frequency distribution – social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ECDEA-B1D8-9C34-3DE6-1AF56C73F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48738" cy="4667250"/>
          </a:xfrm>
        </p:spPr>
        <p:txBody>
          <a:bodyPr>
            <a:norm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cs typeface="Times New Roman" panose="02020603050405020304" pitchFamily="18" charset="0"/>
              </a:rPr>
              <a:t>comprehension of text/visuals </a:t>
            </a:r>
          </a:p>
          <a:p>
            <a:pPr lvl="1">
              <a:spcBef>
                <a:spcPts val="0"/>
              </a:spcBef>
            </a:pPr>
            <a:r>
              <a:rPr lang="en-US" kern="100" dirty="0">
                <a:cs typeface="Times New Roman" panose="02020603050405020304" pitchFamily="18" charset="0"/>
              </a:rPr>
              <a:t>(layered thinking and embedded inference)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cs typeface="Times New Roman" panose="02020603050405020304" pitchFamily="18" charset="0"/>
              </a:rPr>
              <a:t>understanding the application of constitutional principles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cs typeface="Times New Roman" panose="02020603050405020304" pitchFamily="18" charset="0"/>
            </a:endParaRPr>
          </a:p>
          <a:p>
            <a:r>
              <a:rPr lang="en-US" kern="100" dirty="0">
                <a:cs typeface="Times New Roman" panose="02020603050405020304" pitchFamily="18" charset="0"/>
              </a:rPr>
              <a:t>impact of geography and economic factors and technology over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ECCFD-3009-0D7C-2BC8-3D130FDB5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38" y="2332633"/>
            <a:ext cx="2023923" cy="28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93879A-8C9B-80CD-AB0C-AC3559C1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613" y="3023760"/>
            <a:ext cx="7772400" cy="4370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3A4AC-23B3-DB39-B150-9C293831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C0EBD-F2D5-0E24-7168-F49EC324B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9805">
            <a:off x="-777552" y="-717941"/>
            <a:ext cx="7772400" cy="438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68ED8-5E03-E96A-9991-EB1EADE9F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91" y="-22645"/>
            <a:ext cx="7772400" cy="4381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26F6D-91F2-3637-93C3-596620972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513">
            <a:off x="5932303" y="3389159"/>
            <a:ext cx="7772400" cy="4364562"/>
          </a:xfrm>
          <a:prstGeom prst="rect">
            <a:avLst/>
          </a:prstGeom>
        </p:spPr>
      </p:pic>
      <p:pic>
        <p:nvPicPr>
          <p:cNvPr id="13" name="Content Placeholder 12" descr="A white background with black numbers&#10;&#10;Description automatically generated">
            <a:extLst>
              <a:ext uri="{FF2B5EF4-FFF2-40B4-BE49-F238E27FC236}">
                <a16:creationId xmlns:a16="http://schemas.microsoft.com/office/drawing/2014/main" id="{E9040EA3-6A39-3FBD-3830-2421D031B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13" y="-1062182"/>
            <a:ext cx="14008589" cy="14008589"/>
          </a:xfrm>
        </p:spPr>
      </p:pic>
    </p:spTree>
    <p:extLst>
      <p:ext uri="{BB962C8B-B14F-4D97-AF65-F5344CB8AC3E}">
        <p14:creationId xmlns:p14="http://schemas.microsoft.com/office/powerpoint/2010/main" val="11661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88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4">
                    <a:lumMod val="75000"/>
                  </a:schemeClr>
                </a:solidFill>
              </a:rPr>
              <a:t>frequency distribution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D59E6C-932C-7B82-884E-5AF8DED98EEC}"/>
              </a:ext>
            </a:extLst>
          </p:cNvPr>
          <p:cNvSpPr/>
          <p:nvPr/>
        </p:nvSpPr>
        <p:spPr>
          <a:xfrm>
            <a:off x="1225420" y="3079102"/>
            <a:ext cx="3738465" cy="3303037"/>
          </a:xfrm>
          <a:prstGeom prst="rect">
            <a:avLst/>
          </a:prstGeom>
          <a:solidFill>
            <a:srgbClr val="226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systemic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D333FB-2A10-14A4-A5A1-CD1B5ABE079F}"/>
              </a:ext>
            </a:extLst>
          </p:cNvPr>
          <p:cNvSpPr/>
          <p:nvPr/>
        </p:nvSpPr>
        <p:spPr>
          <a:xfrm>
            <a:off x="7228115" y="3079101"/>
            <a:ext cx="3738465" cy="3303037"/>
          </a:xfrm>
          <a:prstGeom prst="rect">
            <a:avLst/>
          </a:prstGeom>
          <a:solidFill>
            <a:srgbClr val="2B87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specific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28D37-D54A-62C7-2A59-7800D1FE1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95" y="3429000"/>
            <a:ext cx="2023210" cy="28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D54AD-CD32-5E00-1734-AF0E186A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07" y="2388308"/>
            <a:ext cx="8471186" cy="44348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>
            <a:off x="6152126" y="977900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005AAA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Monitor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what can we learn from state data?</a:t>
            </a:r>
          </a:p>
        </p:txBody>
      </p:sp>
      <p:pic>
        <p:nvPicPr>
          <p:cNvPr id="6" name="03 Bohemian Rhapsody (Instrumental)">
            <a:hlinkClick r:id="" action="ppaction://media"/>
            <a:extLst>
              <a:ext uri="{FF2B5EF4-FFF2-40B4-BE49-F238E27FC236}">
                <a16:creationId xmlns:a16="http://schemas.microsoft.com/office/drawing/2014/main" id="{A3A7189D-FB85-63CB-15B6-BCC8A5C3F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0973" y="975480"/>
            <a:ext cx="406400" cy="406400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63181EA7-3B37-812E-7B70-F6B3A353387A}"/>
              </a:ext>
            </a:extLst>
          </p:cNvPr>
          <p:cNvSpPr/>
          <p:nvPr/>
        </p:nvSpPr>
        <p:spPr>
          <a:xfrm>
            <a:off x="3983632" y="965199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988F000-837E-5A82-7928-B9830F75F3C8}"/>
              </a:ext>
            </a:extLst>
          </p:cNvPr>
          <p:cNvSpPr/>
          <p:nvPr/>
        </p:nvSpPr>
        <p:spPr>
          <a:xfrm>
            <a:off x="1793563" y="965199"/>
            <a:ext cx="2104619" cy="1410112"/>
          </a:xfrm>
          <a:prstGeom prst="downArrow">
            <a:avLst>
              <a:gd name="adj1" fmla="val 79060"/>
              <a:gd name="adj2" fmla="val 50000"/>
            </a:avLst>
          </a:prstGeom>
          <a:solidFill>
            <a:srgbClr val="538133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Prioritize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19D20-1034-0797-C72D-D39CE98A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3C2"/>
                </a:solidFill>
              </a:rPr>
              <a:t>academic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D051D-AACF-22BB-52B7-CDE735CF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522" y="2041768"/>
            <a:ext cx="687147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data are local (for now)</a:t>
            </a:r>
          </a:p>
          <a:p>
            <a:endParaRPr lang="en-US" dirty="0"/>
          </a:p>
          <a:p>
            <a:r>
              <a:rPr lang="en-US" dirty="0"/>
              <a:t>academic growth of all students</a:t>
            </a:r>
          </a:p>
          <a:p>
            <a:pPr lvl="1"/>
            <a:r>
              <a:rPr lang="en-US" dirty="0"/>
              <a:t>tier 1 instruction</a:t>
            </a:r>
          </a:p>
          <a:p>
            <a:pPr lvl="1"/>
            <a:r>
              <a:rPr lang="en-US" dirty="0"/>
              <a:t>tier 1 assessment</a:t>
            </a:r>
          </a:p>
          <a:p>
            <a:pPr lvl="1"/>
            <a:r>
              <a:rPr lang="en-US" dirty="0"/>
              <a:t>tier 1 intervention</a:t>
            </a:r>
          </a:p>
          <a:p>
            <a:pPr lvl="1"/>
            <a:endParaRPr lang="en-US" dirty="0"/>
          </a:p>
          <a:p>
            <a:r>
              <a:rPr lang="en-US" dirty="0"/>
              <a:t>academic growth of students who did not meet grade level in prior year</a:t>
            </a:r>
          </a:p>
          <a:p>
            <a:pPr lvl="1"/>
            <a:r>
              <a:rPr lang="en-US" dirty="0"/>
              <a:t>supplemental instruction/intervention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94AEB-C87E-B676-3A12-328D51C1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4627"/>
            <a:ext cx="3144783" cy="23328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7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D54AD-CD32-5E00-1734-AF0E186A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07" y="2388308"/>
            <a:ext cx="8471186" cy="44348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3" name="Down Arrow 12"/>
          <p:cNvSpPr/>
          <p:nvPr/>
        </p:nvSpPr>
        <p:spPr>
          <a:xfrm>
            <a:off x="8264240" y="977900"/>
            <a:ext cx="2104619" cy="1397411"/>
          </a:xfrm>
          <a:prstGeom prst="downArrow">
            <a:avLst>
              <a:gd name="adj1" fmla="val 7735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Informs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964" y="39661"/>
            <a:ext cx="1178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6B0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/>
              </a:rPr>
              <a:t>what can we learn from state data?</a:t>
            </a:r>
          </a:p>
        </p:txBody>
      </p:sp>
      <p:pic>
        <p:nvPicPr>
          <p:cNvPr id="6" name="03 Bohemian Rhapsody (Instrumental)">
            <a:hlinkClick r:id="" action="ppaction://media"/>
            <a:extLst>
              <a:ext uri="{FF2B5EF4-FFF2-40B4-BE49-F238E27FC236}">
                <a16:creationId xmlns:a16="http://schemas.microsoft.com/office/drawing/2014/main" id="{A3A7189D-FB85-63CB-15B6-BCC8A5C3F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0973" y="975480"/>
            <a:ext cx="406400" cy="406400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0C0759BB-CB57-2351-1CC5-257021D110AC}"/>
              </a:ext>
            </a:extLst>
          </p:cNvPr>
          <p:cNvSpPr/>
          <p:nvPr/>
        </p:nvSpPr>
        <p:spPr>
          <a:xfrm>
            <a:off x="6152126" y="977900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005AAA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Monitor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908A531B-6192-007F-E9A8-888EB167D2A9}"/>
              </a:ext>
            </a:extLst>
          </p:cNvPr>
          <p:cNvSpPr/>
          <p:nvPr/>
        </p:nvSpPr>
        <p:spPr>
          <a:xfrm>
            <a:off x="3983632" y="965199"/>
            <a:ext cx="2104619" cy="1410112"/>
          </a:xfrm>
          <a:prstGeom prst="downArrow">
            <a:avLst>
              <a:gd name="adj1" fmla="val 77350"/>
              <a:gd name="adj2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F5440E2D-CA64-7BFE-80FD-A9A2012D9234}"/>
              </a:ext>
            </a:extLst>
          </p:cNvPr>
          <p:cNvSpPr/>
          <p:nvPr/>
        </p:nvSpPr>
        <p:spPr>
          <a:xfrm>
            <a:off x="1793563" y="965199"/>
            <a:ext cx="2104619" cy="1410112"/>
          </a:xfrm>
          <a:prstGeom prst="downArrow">
            <a:avLst>
              <a:gd name="adj1" fmla="val 79060"/>
              <a:gd name="adj2" fmla="val 50000"/>
            </a:avLst>
          </a:prstGeom>
          <a:solidFill>
            <a:srgbClr val="538133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Prioritize</a:t>
            </a: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BE2F6-14B6-B697-EBBC-28619550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 rot="20541933">
            <a:off x="2508055" y="695587"/>
            <a:ext cx="6705600" cy="294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C5E26-3B7A-68F4-4775-2EC610F9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89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descriptive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E0F7D-5150-5CAD-C30E-3EE099FA3C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43689" y="3910003"/>
            <a:ext cx="2476500" cy="212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CEEE1-5BA3-5A02-AD8B-87E22D73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278904" y="2782512"/>
            <a:ext cx="3225800" cy="322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51156-2533-51D9-6730-B7181C5FB9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rot="624682">
            <a:off x="3953181" y="3631519"/>
            <a:ext cx="4285638" cy="29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AB8-EBE2-8BFC-9B8D-04ACD7E0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descriptive measures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4D36-D744-64A8-5BA5-8EE5C317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4184" cy="4351338"/>
          </a:xfrm>
        </p:spPr>
        <p:txBody>
          <a:bodyPr/>
          <a:lstStyle/>
          <a:p>
            <a:r>
              <a:rPr lang="en-US" dirty="0"/>
              <a:t>vocabulary</a:t>
            </a:r>
          </a:p>
          <a:p>
            <a:endParaRPr lang="en-US" dirty="0"/>
          </a:p>
          <a:p>
            <a:r>
              <a:rPr lang="en-US" dirty="0"/>
              <a:t>visuals</a:t>
            </a:r>
          </a:p>
          <a:p>
            <a:endParaRPr lang="en-US" dirty="0"/>
          </a:p>
          <a:p>
            <a:r>
              <a:rPr lang="en-US" dirty="0"/>
              <a:t>closed-ended items</a:t>
            </a:r>
          </a:p>
          <a:p>
            <a:endParaRPr lang="en-US" dirty="0"/>
          </a:p>
          <a:p>
            <a:r>
              <a:rPr lang="en-US" dirty="0"/>
              <a:t>open-ended items</a:t>
            </a:r>
          </a:p>
        </p:txBody>
      </p:sp>
    </p:spTree>
    <p:extLst>
      <p:ext uri="{BB962C8B-B14F-4D97-AF65-F5344CB8AC3E}">
        <p14:creationId xmlns:p14="http://schemas.microsoft.com/office/powerpoint/2010/main" val="2453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AB8-EBE2-8BFC-9B8D-04ACD7E0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vocabulary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4D36-D744-64A8-5BA5-8EE5C317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3016" cy="4351338"/>
          </a:xfrm>
        </p:spPr>
        <p:txBody>
          <a:bodyPr>
            <a:normAutofit/>
          </a:bodyPr>
          <a:lstStyle/>
          <a:p>
            <a:r>
              <a:rPr lang="en-US" dirty="0"/>
              <a:t>beyond academic vocabulary</a:t>
            </a:r>
          </a:p>
          <a:p>
            <a:endParaRPr lang="en-US" dirty="0"/>
          </a:p>
          <a:p>
            <a:r>
              <a:rPr lang="en-US" dirty="0"/>
              <a:t>vocabulary as it relates to the question/context</a:t>
            </a:r>
          </a:p>
          <a:p>
            <a:endParaRPr lang="en-US" dirty="0"/>
          </a:p>
          <a:p>
            <a:pPr lvl="1"/>
            <a:r>
              <a:rPr lang="en-US" sz="2800" b="1" dirty="0"/>
              <a:t>input</a:t>
            </a:r>
            <a:r>
              <a:rPr lang="en-US" sz="2800" dirty="0"/>
              <a:t>:  comprehension issues (understanding the question)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access</a:t>
            </a:r>
            <a:r>
              <a:rPr lang="en-US" sz="2800" dirty="0"/>
              <a:t>: using academic vocabulary to anchor concepts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output</a:t>
            </a:r>
            <a:r>
              <a:rPr lang="en-US" sz="2800" dirty="0"/>
              <a:t>: representing/explaining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answer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7A818-7A30-233F-0399-D3DCDD67D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26" y="681037"/>
            <a:ext cx="1885810" cy="26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AB8-EBE2-8BFC-9B8D-04ACD7E0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visuals/visualization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4D36-D744-64A8-5BA5-8EE5C317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access</a:t>
            </a:r>
            <a:r>
              <a:rPr lang="en-US" dirty="0"/>
              <a:t>: understanding the visual/text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application</a:t>
            </a:r>
            <a:r>
              <a:rPr lang="en-US" dirty="0"/>
              <a:t>: knowing what parts, if any, to answer the question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1" dirty="0"/>
              <a:t>representation/explanation</a:t>
            </a:r>
            <a:r>
              <a:rPr lang="en-US" dirty="0"/>
              <a:t>: using the information accurately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DE580-02EB-53E3-799E-919E2CF43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0" y="4159250"/>
            <a:ext cx="1885810" cy="26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AB8-EBE2-8BFC-9B8D-04ACD7E0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closed-ended items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4D36-D744-64A8-5BA5-8EE5C317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3016" cy="4351338"/>
          </a:xfrm>
        </p:spPr>
        <p:txBody>
          <a:bodyPr>
            <a:norm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higher levels of performance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error patterns consistent (awaiting item level data – IQ)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r>
              <a:rPr lang="en-US" dirty="0"/>
              <a:t>unexplained errors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572C1-59F6-FD81-68A8-DA8768794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0" y="4159250"/>
            <a:ext cx="1885810" cy="2617018"/>
          </a:xfrm>
          <a:prstGeom prst="rect">
            <a:avLst/>
          </a:prstGeom>
        </p:spPr>
      </p:pic>
      <p:pic>
        <p:nvPicPr>
          <p:cNvPr id="6" name="Picture 5" descr="A person with his hand on his head&#10;&#10;Description automatically generated">
            <a:extLst>
              <a:ext uri="{FF2B5EF4-FFF2-40B4-BE49-F238E27FC236}">
                <a16:creationId xmlns:a16="http://schemas.microsoft.com/office/drawing/2014/main" id="{0DF3E40B-FB7E-8763-BB11-6DC79C506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6" y="3429000"/>
            <a:ext cx="3999424" cy="34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AB8-EBE2-8BFC-9B8D-04ACD7E0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open-ended items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4D36-D744-64A8-5BA5-8EE5C317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3016" cy="4351338"/>
          </a:xfrm>
        </p:spPr>
        <p:txBody>
          <a:bodyPr>
            <a:norm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ECR performance still low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SCR performance show partial explanation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open ended items which require 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layered thinking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low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E7FA1-F247-B112-1E23-326F96110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0" y="4159250"/>
            <a:ext cx="1885810" cy="26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0D88B-B340-9668-26CA-DE8A4696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59" y="639743"/>
            <a:ext cx="3875130" cy="5377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A2E70-7FA3-F3E7-D081-0A902C04CE7D}"/>
              </a:ext>
            </a:extLst>
          </p:cNvPr>
          <p:cNvSpPr txBox="1"/>
          <p:nvPr/>
        </p:nvSpPr>
        <p:spPr>
          <a:xfrm>
            <a:off x="6315076" y="5084982"/>
            <a:ext cx="407044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831174"/>
                </a:solidFill>
                <a:latin typeface="Montserrat" pitchFamily="2" charset="77"/>
              </a:rPr>
              <a:t>not just me!</a:t>
            </a:r>
          </a:p>
        </p:txBody>
      </p:sp>
    </p:spTree>
    <p:extLst>
      <p:ext uri="{BB962C8B-B14F-4D97-AF65-F5344CB8AC3E}">
        <p14:creationId xmlns:p14="http://schemas.microsoft.com/office/powerpoint/2010/main" val="2882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88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2">
                    <a:lumMod val="75000"/>
                  </a:schemeClr>
                </a:solidFill>
              </a:rPr>
              <a:t>descriptive measures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D59E6C-932C-7B82-884E-5AF8DED98EEC}"/>
              </a:ext>
            </a:extLst>
          </p:cNvPr>
          <p:cNvSpPr/>
          <p:nvPr/>
        </p:nvSpPr>
        <p:spPr>
          <a:xfrm>
            <a:off x="1225420" y="3079102"/>
            <a:ext cx="3738465" cy="3303037"/>
          </a:xfrm>
          <a:prstGeom prst="rect">
            <a:avLst/>
          </a:prstGeom>
          <a:solidFill>
            <a:srgbClr val="226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systemic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most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D333FB-2A10-14A4-A5A1-CD1B5ABE079F}"/>
              </a:ext>
            </a:extLst>
          </p:cNvPr>
          <p:cNvSpPr/>
          <p:nvPr/>
        </p:nvSpPr>
        <p:spPr>
          <a:xfrm>
            <a:off x="7228115" y="3079101"/>
            <a:ext cx="3738465" cy="3303037"/>
          </a:xfrm>
          <a:prstGeom prst="rect">
            <a:avLst/>
          </a:prstGeom>
          <a:solidFill>
            <a:srgbClr val="2B87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specific</a:t>
            </a:r>
          </a:p>
          <a:p>
            <a:pPr algn="ctr"/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kids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teachers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some content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28D37-D54A-62C7-2A59-7800D1FE1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95" y="3429000"/>
            <a:ext cx="2023210" cy="28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70AA9E-670C-786D-244B-C4F67CE9F43D}"/>
              </a:ext>
            </a:extLst>
          </p:cNvPr>
          <p:cNvSpPr/>
          <p:nvPr/>
        </p:nvSpPr>
        <p:spPr>
          <a:xfrm>
            <a:off x="1323474" y="0"/>
            <a:ext cx="9829800" cy="375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56AB"/>
                </a:solidFill>
                <a:latin typeface="Century Gothic" panose="020B0502020202020204" pitchFamily="34" charset="0"/>
              </a:rPr>
              <a:t>What do we know about </a:t>
            </a:r>
            <a:r>
              <a:rPr lang="en-US" sz="5400" b="1" dirty="0">
                <a:solidFill>
                  <a:srgbClr val="0056AB"/>
                </a:solidFill>
                <a:latin typeface="Century Gothic" panose="020B0502020202020204" pitchFamily="34" charset="0"/>
              </a:rPr>
              <a:t>supporting teachers</a:t>
            </a:r>
            <a:r>
              <a:rPr lang="en-US" sz="5400" dirty="0">
                <a:solidFill>
                  <a:srgbClr val="0056AB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D4F741-7E70-B100-3DA4-C3921E86BA1E}"/>
              </a:ext>
            </a:extLst>
          </p:cNvPr>
          <p:cNvSpPr/>
          <p:nvPr/>
        </p:nvSpPr>
        <p:spPr>
          <a:xfrm>
            <a:off x="4898858" y="3033538"/>
            <a:ext cx="3154680" cy="3154680"/>
          </a:xfrm>
          <a:prstGeom prst="ellipse">
            <a:avLst/>
          </a:prstGeom>
          <a:solidFill>
            <a:srgbClr val="85C634"/>
          </a:solidFill>
          <a:ln w="38100">
            <a:solidFill>
              <a:srgbClr val="005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layered thinking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7379AB-C331-08D6-1D5B-E1F0FC213A47}"/>
              </a:ext>
            </a:extLst>
          </p:cNvPr>
          <p:cNvSpPr/>
          <p:nvPr/>
        </p:nvSpPr>
        <p:spPr>
          <a:xfrm>
            <a:off x="8474242" y="3033538"/>
            <a:ext cx="3154680" cy="3154680"/>
          </a:xfrm>
          <a:prstGeom prst="ellipse">
            <a:avLst/>
          </a:prstGeom>
          <a:solidFill>
            <a:srgbClr val="85C634"/>
          </a:solidFill>
          <a:ln w="38100">
            <a:solidFill>
              <a:srgbClr val="005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using resources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0FA71E-8BD1-A30B-53A6-E1284111E147}"/>
              </a:ext>
            </a:extLst>
          </p:cNvPr>
          <p:cNvSpPr>
            <a:spLocks noChangeAspect="1"/>
          </p:cNvSpPr>
          <p:nvPr/>
        </p:nvSpPr>
        <p:spPr>
          <a:xfrm>
            <a:off x="1323474" y="3007711"/>
            <a:ext cx="3154680" cy="3117124"/>
          </a:xfrm>
          <a:prstGeom prst="ellipse">
            <a:avLst/>
          </a:prstGeom>
          <a:solidFill>
            <a:srgbClr val="85C634"/>
          </a:solidFill>
          <a:ln w="38100">
            <a:solidFill>
              <a:srgbClr val="005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tier 1</a:t>
            </a:r>
          </a:p>
        </p:txBody>
      </p:sp>
    </p:spTree>
    <p:extLst>
      <p:ext uri="{BB962C8B-B14F-4D97-AF65-F5344CB8AC3E}">
        <p14:creationId xmlns:p14="http://schemas.microsoft.com/office/powerpoint/2010/main" val="3485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7362C5-815E-5220-39D1-D2440C6B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9993">
            <a:off x="2341767" y="590495"/>
            <a:ext cx="4326785" cy="580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E7CE3-3179-62BD-03F6-81642F503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903"/>
          <a:stretch/>
        </p:blipFill>
        <p:spPr>
          <a:xfrm rot="796313">
            <a:off x="6144184" y="3544072"/>
            <a:ext cx="4714418" cy="276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39DC4-DD71-D7C6-36B0-409F5057F6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48969">
            <a:off x="7860433" y="46468"/>
            <a:ext cx="3100417" cy="35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scuba gear and holding up his thumb&#10;&#10;Description automatically generated">
            <a:extLst>
              <a:ext uri="{FF2B5EF4-FFF2-40B4-BE49-F238E27FC236}">
                <a16:creationId xmlns:a16="http://schemas.microsoft.com/office/drawing/2014/main" id="{DA3BBB61-146B-A98A-8C12-CB8E27EBE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08959" cy="7035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1FCCF-18B9-FDB3-FAD6-903A2E16672F}"/>
              </a:ext>
            </a:extLst>
          </p:cNvPr>
          <p:cNvSpPr txBox="1"/>
          <p:nvPr/>
        </p:nvSpPr>
        <p:spPr>
          <a:xfrm>
            <a:off x="-255320" y="195237"/>
            <a:ext cx="5891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info@lead4ward.com</a:t>
            </a:r>
          </a:p>
        </p:txBody>
      </p:sp>
    </p:spTree>
    <p:extLst>
      <p:ext uri="{BB962C8B-B14F-4D97-AF65-F5344CB8AC3E}">
        <p14:creationId xmlns:p14="http://schemas.microsoft.com/office/powerpoint/2010/main" val="28495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29F7-AA94-ABAD-D4F2-2F402C75C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03438"/>
            <a:ext cx="121920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>
                <a:solidFill>
                  <a:srgbClr val="AE2EA8"/>
                </a:solidFill>
              </a:rPr>
              <a:t>supporting you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C10E5-D62A-91CE-1581-743FF6D1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64" y="3008590"/>
            <a:ext cx="7772400" cy="12914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55034A-9C4A-CD72-1A69-79C711B2CCAF}"/>
              </a:ext>
            </a:extLst>
          </p:cNvPr>
          <p:cNvSpPr txBox="1">
            <a:spLocks/>
          </p:cNvSpPr>
          <p:nvPr/>
        </p:nvSpPr>
        <p:spPr>
          <a:xfrm>
            <a:off x="-1" y="4884738"/>
            <a:ext cx="12191999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0" i="0" u="none" strike="noStrike" kern="1200" cap="none" spc="0" normalizeH="0" baseline="0" noProof="0" dirty="0">
                <a:ln>
                  <a:noFill/>
                </a:ln>
                <a:solidFill>
                  <a:srgbClr val="0175A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info@lead4ward.com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05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6EEE-2475-8E51-197B-36EEF5C9CE40}"/>
              </a:ext>
            </a:extLst>
          </p:cNvPr>
          <p:cNvSpPr txBox="1">
            <a:spLocks/>
          </p:cNvSpPr>
          <p:nvPr/>
        </p:nvSpPr>
        <p:spPr>
          <a:xfrm>
            <a:off x="281354" y="2078966"/>
            <a:ext cx="1170432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63C2"/>
                </a:solidFill>
                <a:latin typeface="Century Gothic" panose="020B0502020202020204" pitchFamily="34" charset="0"/>
              </a:rPr>
              <a:t>understanding STAAR 2024</a:t>
            </a:r>
          </a:p>
          <a:p>
            <a:pPr algn="ctr"/>
            <a:endParaRPr lang="en-US" sz="8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getting centered – getting started</a:t>
            </a:r>
          </a:p>
        </p:txBody>
      </p:sp>
      <p:pic>
        <p:nvPicPr>
          <p:cNvPr id="3" name="Picture 2" descr="A colorful star logo&#10;&#10;Description automatically generated">
            <a:extLst>
              <a:ext uri="{FF2B5EF4-FFF2-40B4-BE49-F238E27FC236}">
                <a16:creationId xmlns:a16="http://schemas.microsoft.com/office/drawing/2014/main" id="{6A69613A-5F59-7B9B-FFB6-43A1B2EB3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0" y="3168664"/>
            <a:ext cx="720739" cy="7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7362C5-815E-5220-39D1-D2440C6B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9993">
            <a:off x="2341767" y="590495"/>
            <a:ext cx="4326785" cy="580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E7CE3-3179-62BD-03F6-81642F503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903"/>
          <a:stretch/>
        </p:blipFill>
        <p:spPr>
          <a:xfrm rot="796313">
            <a:off x="6144184" y="3544072"/>
            <a:ext cx="4714418" cy="276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E5382-A1F3-62A4-232C-3606D9BBD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050">
            <a:off x="8245125" y="284891"/>
            <a:ext cx="2490422" cy="34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EDB-085B-3E05-908F-AF45217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4813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92D050"/>
                </a:solidFill>
              </a:rPr>
              <a:t>getting centered</a:t>
            </a:r>
          </a:p>
        </p:txBody>
      </p:sp>
      <p:pic>
        <p:nvPicPr>
          <p:cNvPr id="5" name="Picture 4" descr="A colorful star logo&#10;&#10;Description automatically generated">
            <a:extLst>
              <a:ext uri="{FF2B5EF4-FFF2-40B4-BE49-F238E27FC236}">
                <a16:creationId xmlns:a16="http://schemas.microsoft.com/office/drawing/2014/main" id="{8B087E50-8F84-C6F0-2167-FAB17A9E3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" y="86265"/>
            <a:ext cx="720739" cy="7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9F35FA17-3863-63AE-F078-AD24DFC8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694788" y="836733"/>
            <a:ext cx="5182918" cy="5182918"/>
          </a:xfrm>
          <a:prstGeom prst="ellipse">
            <a:avLst/>
          </a:prstGeom>
        </p:spPr>
      </p:pic>
      <p:pic>
        <p:nvPicPr>
          <p:cNvPr id="13" name="Picture 12" descr="A person with his eyes closed sitting at a desk with crumpled paper and a computer&#10;&#10;Description automatically generated">
            <a:extLst>
              <a:ext uri="{FF2B5EF4-FFF2-40B4-BE49-F238E27FC236}">
                <a16:creationId xmlns:a16="http://schemas.microsoft.com/office/drawing/2014/main" id="{D19FB3B1-C324-1D05-DEEB-51453001F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/>
        </p:blipFill>
        <p:spPr>
          <a:xfrm>
            <a:off x="6525923" y="836733"/>
            <a:ext cx="5184534" cy="51845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76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A2F9-ECE0-6627-C94C-995B9FC6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445"/>
            <a:ext cx="12192000" cy="2178202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7030A0"/>
                </a:solidFill>
              </a:rPr>
              <a:t>mood matters</a:t>
            </a:r>
          </a:p>
        </p:txBody>
      </p:sp>
    </p:spTree>
    <p:extLst>
      <p:ext uri="{BB962C8B-B14F-4D97-AF65-F5344CB8AC3E}">
        <p14:creationId xmlns:p14="http://schemas.microsoft.com/office/powerpoint/2010/main" val="40871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A0A1-541A-738E-D7C5-F3819662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3C2"/>
                </a:solidFill>
              </a:rPr>
              <a:t>new </a:t>
            </a:r>
            <a:r>
              <a:rPr lang="en-US" b="1" dirty="0" err="1">
                <a:solidFill>
                  <a:srgbClr val="0063C2"/>
                </a:solidFill>
              </a:rPr>
              <a:t>to’s</a:t>
            </a:r>
            <a:endParaRPr lang="en-US" b="1" dirty="0">
              <a:solidFill>
                <a:srgbClr val="0063C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92999-4D8B-7E7F-9826-0DEBF0B7E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new to </a:t>
            </a:r>
            <a:r>
              <a:rPr lang="en-US" sz="3200" dirty="0">
                <a:solidFill>
                  <a:srgbClr val="0063C2"/>
                </a:solidFill>
              </a:rPr>
              <a:t>profession</a:t>
            </a:r>
          </a:p>
          <a:p>
            <a:endParaRPr lang="en-US" sz="3200" dirty="0">
              <a:solidFill>
                <a:srgbClr val="92D050"/>
              </a:solidFill>
            </a:endParaRPr>
          </a:p>
          <a:p>
            <a:r>
              <a:rPr lang="en-US" sz="3200" dirty="0">
                <a:solidFill>
                  <a:srgbClr val="92D050"/>
                </a:solidFill>
              </a:rPr>
              <a:t>new to </a:t>
            </a:r>
            <a:r>
              <a:rPr lang="en-US" sz="3200" dirty="0">
                <a:solidFill>
                  <a:srgbClr val="0063C2"/>
                </a:solidFill>
              </a:rPr>
              <a:t>campus/district</a:t>
            </a:r>
          </a:p>
          <a:p>
            <a:endParaRPr lang="en-US" sz="3200" dirty="0">
              <a:solidFill>
                <a:srgbClr val="92D050"/>
              </a:solidFill>
            </a:endParaRPr>
          </a:p>
          <a:p>
            <a:r>
              <a:rPr lang="en-US" sz="3200" dirty="0">
                <a:solidFill>
                  <a:srgbClr val="92D050"/>
                </a:solidFill>
              </a:rPr>
              <a:t>new to </a:t>
            </a:r>
            <a:r>
              <a:rPr lang="en-US" sz="3200" dirty="0">
                <a:solidFill>
                  <a:srgbClr val="0063C2"/>
                </a:solidFill>
              </a:rPr>
              <a:t>content area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 descr="A person wearing a red cape and a blue shirt&#10;&#10;Description automatically generated">
            <a:extLst>
              <a:ext uri="{FF2B5EF4-FFF2-40B4-BE49-F238E27FC236}">
                <a16:creationId xmlns:a16="http://schemas.microsoft.com/office/drawing/2014/main" id="{1F34B138-1B7F-B4F0-D3EE-FE4F5D1F9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34" y="681037"/>
            <a:ext cx="9257296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13209</TotalTime>
  <Words>559</Words>
  <Application>Microsoft Office PowerPoint</Application>
  <PresentationFormat>Widescreen</PresentationFormat>
  <Paragraphs>218</Paragraphs>
  <Slides>45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Montserrat</vt:lpstr>
      <vt:lpstr>Times New Roman</vt:lpstr>
      <vt:lpstr>5_Custom Design</vt:lpstr>
      <vt:lpstr>6_Custom Design</vt:lpstr>
      <vt:lpstr>Custom Design</vt:lpstr>
      <vt:lpstr>1_Office Theme</vt:lpstr>
      <vt:lpstr>4_Office Theme</vt:lpstr>
      <vt:lpstr>1_Custom Design</vt:lpstr>
      <vt:lpstr>3_Office Theme</vt:lpstr>
      <vt:lpstr>PowerPoint Presentation</vt:lpstr>
      <vt:lpstr>welcome leaders</vt:lpstr>
      <vt:lpstr>Data pics</vt:lpstr>
      <vt:lpstr>PowerPoint Presentation</vt:lpstr>
      <vt:lpstr>PowerPoint Presentation</vt:lpstr>
      <vt:lpstr>getting centered</vt:lpstr>
      <vt:lpstr>PowerPoint Presentation</vt:lpstr>
      <vt:lpstr>mood matters</vt:lpstr>
      <vt:lpstr>new to’s</vt:lpstr>
      <vt:lpstr>getting started</vt:lpstr>
      <vt:lpstr>PowerPoint Presentation</vt:lpstr>
      <vt:lpstr>PowerPoint Presentation</vt:lpstr>
      <vt:lpstr>PowerPoint Presentation</vt:lpstr>
      <vt:lpstr>getting started</vt:lpstr>
      <vt:lpstr>PowerPoint Presentation</vt:lpstr>
      <vt:lpstr>performance</vt:lpstr>
      <vt:lpstr>PowerPoint Presentation</vt:lpstr>
      <vt:lpstr>PowerPoint Presentation</vt:lpstr>
      <vt:lpstr>performance</vt:lpstr>
      <vt:lpstr>PowerPoint Presentation</vt:lpstr>
      <vt:lpstr>PowerPoint Presentation</vt:lpstr>
      <vt:lpstr>PowerPoint Presentation</vt:lpstr>
      <vt:lpstr>frequency distribution</vt:lpstr>
      <vt:lpstr>frequency distribution</vt:lpstr>
      <vt:lpstr>PowerPoint Presentation</vt:lpstr>
      <vt:lpstr>frequency distribution - elar</vt:lpstr>
      <vt:lpstr>frequency distribution - math</vt:lpstr>
      <vt:lpstr>frequency distribution - science</vt:lpstr>
      <vt:lpstr>frequency distribution – social studies</vt:lpstr>
      <vt:lpstr>frequency distribution</vt:lpstr>
      <vt:lpstr>PowerPoint Presentation</vt:lpstr>
      <vt:lpstr>academic growth</vt:lpstr>
      <vt:lpstr>PowerPoint Presentation</vt:lpstr>
      <vt:lpstr>descriptive measures</vt:lpstr>
      <vt:lpstr>descriptive measures</vt:lpstr>
      <vt:lpstr>vocabulary</vt:lpstr>
      <vt:lpstr>visuals/visualization</vt:lpstr>
      <vt:lpstr>closed-ended items</vt:lpstr>
      <vt:lpstr>open-ended items</vt:lpstr>
      <vt:lpstr>descriptive measures</vt:lpstr>
      <vt:lpstr>PowerPoint Presentation</vt:lpstr>
      <vt:lpstr>PowerPoint Presentation</vt:lpstr>
      <vt:lpstr>PowerPoint Presentation</vt:lpstr>
      <vt:lpstr>supporting you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Tatum</dc:creator>
  <cp:lastModifiedBy>Lori Tatum</cp:lastModifiedBy>
  <cp:revision>151</cp:revision>
  <dcterms:created xsi:type="dcterms:W3CDTF">2016-03-02T16:21:19Z</dcterms:created>
  <dcterms:modified xsi:type="dcterms:W3CDTF">2024-07-25T19:41:07Z</dcterms:modified>
</cp:coreProperties>
</file>