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a" ContentType="audio/x-ms-wma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9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1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4.xml" ContentType="application/vnd.openxmlformats-officedocument.theme+xml"/>
  <Override PartName="/ppt/media/image37.jpg" ContentType="image/jpg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6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7.xml" ContentType="application/vnd.openxmlformats-officedocument.theme+xml"/>
  <Override PartName="/ppt/tags/tag2.xml" ContentType="application/vnd.openxmlformats-officedocument.presentationml.tags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8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tags/tag3.xml" ContentType="application/vnd.openxmlformats-officedocument.presentationml.tags+xml"/>
  <Override PartName="/ppt/theme/theme20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817" r:id="rId2"/>
    <p:sldMasterId id="2147483805" r:id="rId3"/>
    <p:sldMasterId id="2147483732" r:id="rId4"/>
    <p:sldMasterId id="2147483905" r:id="rId5"/>
    <p:sldMasterId id="2147483942" r:id="rId6"/>
    <p:sldMasterId id="2147483953" r:id="rId7"/>
    <p:sldMasterId id="2147484013" r:id="rId8"/>
    <p:sldMasterId id="2147484032" r:id="rId9"/>
    <p:sldMasterId id="2147484037" r:id="rId10"/>
    <p:sldMasterId id="2147484042" r:id="rId11"/>
    <p:sldMasterId id="2147484048" r:id="rId12"/>
    <p:sldMasterId id="2147484066" r:id="rId13"/>
    <p:sldMasterId id="2147484101" r:id="rId14"/>
    <p:sldMasterId id="2147484123" r:id="rId15"/>
    <p:sldMasterId id="2147484146" r:id="rId16"/>
    <p:sldMasterId id="2147484163" r:id="rId17"/>
    <p:sldMasterId id="2147484204" r:id="rId18"/>
    <p:sldMasterId id="2147484210" r:id="rId19"/>
  </p:sldMasterIdLst>
  <p:notesMasterIdLst>
    <p:notesMasterId r:id="rId123"/>
  </p:notesMasterIdLst>
  <p:sldIdLst>
    <p:sldId id="2145707214" r:id="rId20"/>
    <p:sldId id="2145707215" r:id="rId21"/>
    <p:sldId id="11502" r:id="rId22"/>
    <p:sldId id="12234" r:id="rId23"/>
    <p:sldId id="2145707311" r:id="rId24"/>
    <p:sldId id="12213" r:id="rId25"/>
    <p:sldId id="2145707213" r:id="rId26"/>
    <p:sldId id="2145707310" r:id="rId27"/>
    <p:sldId id="11580" r:id="rId28"/>
    <p:sldId id="11914" r:id="rId29"/>
    <p:sldId id="11506" r:id="rId30"/>
    <p:sldId id="11909" r:id="rId31"/>
    <p:sldId id="2145707217" r:id="rId32"/>
    <p:sldId id="11957" r:id="rId33"/>
    <p:sldId id="2145707183" r:id="rId34"/>
    <p:sldId id="2145707218" r:id="rId35"/>
    <p:sldId id="2145707220" r:id="rId36"/>
    <p:sldId id="2145707221" r:id="rId37"/>
    <p:sldId id="11962" r:id="rId38"/>
    <p:sldId id="2145707222" r:id="rId39"/>
    <p:sldId id="2145707223" r:id="rId40"/>
    <p:sldId id="2145707477" r:id="rId41"/>
    <p:sldId id="2145707226" r:id="rId42"/>
    <p:sldId id="11946" r:id="rId43"/>
    <p:sldId id="12170" r:id="rId44"/>
    <p:sldId id="12056" r:id="rId45"/>
    <p:sldId id="2145707187" r:id="rId46"/>
    <p:sldId id="2145707471" r:id="rId47"/>
    <p:sldId id="12093" r:id="rId48"/>
    <p:sldId id="12103" r:id="rId49"/>
    <p:sldId id="2145707038" r:id="rId50"/>
    <p:sldId id="2145707060" r:id="rId51"/>
    <p:sldId id="2145707320" r:id="rId52"/>
    <p:sldId id="2145707231" r:id="rId53"/>
    <p:sldId id="2145707182" r:id="rId54"/>
    <p:sldId id="2145707232" r:id="rId55"/>
    <p:sldId id="2145707233" r:id="rId56"/>
    <p:sldId id="2145707241" r:id="rId57"/>
    <p:sldId id="2145707245" r:id="rId58"/>
    <p:sldId id="2145707250" r:id="rId59"/>
    <p:sldId id="2145707458" r:id="rId60"/>
    <p:sldId id="2145707445" r:id="rId61"/>
    <p:sldId id="2145707401" r:id="rId62"/>
    <p:sldId id="2145707402" r:id="rId63"/>
    <p:sldId id="2145707403" r:id="rId64"/>
    <p:sldId id="2145707446" r:id="rId65"/>
    <p:sldId id="2145707447" r:id="rId66"/>
    <p:sldId id="2145707465" r:id="rId67"/>
    <p:sldId id="2145707405" r:id="rId68"/>
    <p:sldId id="2145707406" r:id="rId69"/>
    <p:sldId id="2145707407" r:id="rId70"/>
    <p:sldId id="2145707450" r:id="rId71"/>
    <p:sldId id="2145707448" r:id="rId72"/>
    <p:sldId id="2145707408" r:id="rId73"/>
    <p:sldId id="2145707449" r:id="rId74"/>
    <p:sldId id="2145707451" r:id="rId75"/>
    <p:sldId id="2145707466" r:id="rId76"/>
    <p:sldId id="2145707470" r:id="rId77"/>
    <p:sldId id="12106" r:id="rId78"/>
    <p:sldId id="12108" r:id="rId79"/>
    <p:sldId id="2145707460" r:id="rId80"/>
    <p:sldId id="2145707474" r:id="rId81"/>
    <p:sldId id="2145707461" r:id="rId82"/>
    <p:sldId id="2145707462" r:id="rId83"/>
    <p:sldId id="2145707463" r:id="rId84"/>
    <p:sldId id="2145707455" r:id="rId85"/>
    <p:sldId id="2145707456" r:id="rId86"/>
    <p:sldId id="2145707411" r:id="rId87"/>
    <p:sldId id="2145707412" r:id="rId88"/>
    <p:sldId id="2145707476" r:id="rId89"/>
    <p:sldId id="2145707452" r:id="rId90"/>
    <p:sldId id="2145707453" r:id="rId91"/>
    <p:sldId id="2145707454" r:id="rId92"/>
    <p:sldId id="2145707109" r:id="rId93"/>
    <p:sldId id="11536" r:id="rId94"/>
    <p:sldId id="10467" r:id="rId95"/>
    <p:sldId id="10460" r:id="rId96"/>
    <p:sldId id="10461" r:id="rId97"/>
    <p:sldId id="11528" r:id="rId98"/>
    <p:sldId id="11529" r:id="rId99"/>
    <p:sldId id="11530" r:id="rId100"/>
    <p:sldId id="11531" r:id="rId101"/>
    <p:sldId id="10463" r:id="rId102"/>
    <p:sldId id="10464" r:id="rId103"/>
    <p:sldId id="11532" r:id="rId104"/>
    <p:sldId id="2145707314" r:id="rId105"/>
    <p:sldId id="2145707312" r:id="rId106"/>
    <p:sldId id="10466" r:id="rId107"/>
    <p:sldId id="2969" r:id="rId108"/>
    <p:sldId id="2971" r:id="rId109"/>
    <p:sldId id="10472" r:id="rId110"/>
    <p:sldId id="10473" r:id="rId111"/>
    <p:sldId id="2145707316" r:id="rId112"/>
    <p:sldId id="10474" r:id="rId113"/>
    <p:sldId id="2145707317" r:id="rId114"/>
    <p:sldId id="2974" r:id="rId115"/>
    <p:sldId id="2984" r:id="rId116"/>
    <p:sldId id="2145707472" r:id="rId117"/>
    <p:sldId id="11790" r:id="rId118"/>
    <p:sldId id="2145707308" r:id="rId119"/>
    <p:sldId id="2145707309" r:id="rId120"/>
    <p:sldId id="12069" r:id="rId121"/>
    <p:sldId id="11791" r:id="rId1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B8"/>
    <a:srgbClr val="990099"/>
    <a:srgbClr val="00B050"/>
    <a:srgbClr val="FF6600"/>
    <a:srgbClr val="035EA0"/>
    <a:srgbClr val="FFFF00"/>
    <a:srgbClr val="006EC0"/>
    <a:srgbClr val="F2F2FC"/>
    <a:srgbClr val="F2F2FF"/>
    <a:srgbClr val="EC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83" autoAdjust="0"/>
    <p:restoredTop sz="94660"/>
  </p:normalViewPr>
  <p:slideViewPr>
    <p:cSldViewPr snapToGrid="0">
      <p:cViewPr varScale="1">
        <p:scale>
          <a:sx n="75" d="100"/>
          <a:sy n="75" d="100"/>
        </p:scale>
        <p:origin x="178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5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13" Type="http://schemas.openxmlformats.org/officeDocument/2006/relationships/slide" Target="slides/slide94.xml"/><Relationship Id="rId118" Type="http://schemas.openxmlformats.org/officeDocument/2006/relationships/slide" Target="slides/slide99.xml"/><Relationship Id="rId12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16" Type="http://schemas.openxmlformats.org/officeDocument/2006/relationships/slide" Target="slides/slide97.xml"/><Relationship Id="rId124" Type="http://schemas.openxmlformats.org/officeDocument/2006/relationships/presProps" Target="presProp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11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14" Type="http://schemas.openxmlformats.org/officeDocument/2006/relationships/slide" Target="slides/slide95.xml"/><Relationship Id="rId119" Type="http://schemas.openxmlformats.org/officeDocument/2006/relationships/slide" Target="slides/slide100.xml"/><Relationship Id="rId12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slide" Target="slides/slide10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slide" Target="slides/slide101.xml"/><Relationship Id="rId12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Relationship Id="rId61" Type="http://schemas.openxmlformats.org/officeDocument/2006/relationships/slide" Target="slides/slide42.xml"/><Relationship Id="rId82" Type="http://schemas.openxmlformats.org/officeDocument/2006/relationships/slide" Target="slides/slide6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hn%20Fessenden\Dropbox%20(lead4ward)\l4w%20-%20accountability\ac2019\QuickLooks\pie_charts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hn%20Fessenden\Dropbox%20(lead4ward)\l4w%20-%20accountability\ac2019\QuickLooks\pie_charts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hn%20Fessenden\Dropbox%20(lead4ward)\l4w%20-%20accountability\ac2019\QuickLooks\pie_charts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hn%20Fessenden\Dropbox%20(lead4ward)\l4w%20-%20accountability\ac2019\QuickLooks\pie_charts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690112537518051"/>
          <c:y val="5.1436277128972349E-2"/>
          <c:w val="0.66175388157938531"/>
          <c:h val="0.91999269081934543"/>
        </c:manualLayout>
      </c:layout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ysClr val="window" lastClr="FFFFFF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82-4D01-A7C2-607CCDB1F48C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B82-4D01-A7C2-607CCDB1F48C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B82-4D01-A7C2-607CCDB1F48C}"/>
              </c:ext>
            </c:extLst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B82-4D01-A7C2-607CCDB1F48C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B82-4D01-A7C2-607CCDB1F48C}"/>
              </c:ext>
            </c:extLst>
          </c:dPt>
          <c:cat>
            <c:strRef>
              <c:f>'es&amp;ms'!$B$8:$B$12</c:f>
              <c:strCache>
                <c:ptCount val="5"/>
                <c:pt idx="0">
                  <c:v>Domain I
or
Domain II
(better of Part A or Part B)</c:v>
                </c:pt>
                <c:pt idx="1">
                  <c:v>Academic Achievement</c:v>
                </c:pt>
                <c:pt idx="2">
                  <c:v>Academic Growth</c:v>
                </c:pt>
                <c:pt idx="3">
                  <c:v>EL Proficiency</c:v>
                </c:pt>
                <c:pt idx="4">
                  <c:v>Student Success</c:v>
                </c:pt>
              </c:strCache>
            </c:strRef>
          </c:cat>
          <c:val>
            <c:numRef>
              <c:f>'es&amp;ms'!$C$8:$C$12</c:f>
              <c:numCache>
                <c:formatCode>General</c:formatCode>
                <c:ptCount val="5"/>
                <c:pt idx="0">
                  <c:v>70</c:v>
                </c:pt>
                <c:pt idx="1">
                  <c:v>9</c:v>
                </c:pt>
                <c:pt idx="2">
                  <c:v>15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B82-4D01-A7C2-607CCDB1F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9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690112537518051"/>
          <c:y val="5.1436277128972349E-2"/>
          <c:w val="0.66175388157938531"/>
          <c:h val="0.91999269081934543"/>
        </c:manualLayout>
      </c:layout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ysClr val="window" lastClr="FFFFFF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71-4844-AB7E-667B93060EDE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71-4844-AB7E-667B93060EDE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A71-4844-AB7E-667B93060EDE}"/>
              </c:ext>
            </c:extLst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A71-4844-AB7E-667B93060EDE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A71-4844-AB7E-667B93060EDE}"/>
              </c:ext>
            </c:extLst>
          </c:dPt>
          <c:cat>
            <c:strRef>
              <c:f>'es&amp;ms'!$B$8:$B$12</c:f>
              <c:strCache>
                <c:ptCount val="5"/>
                <c:pt idx="0">
                  <c:v>Domain I
or
Domain II
(better of Part A or Part B)</c:v>
                </c:pt>
                <c:pt idx="1">
                  <c:v>Academic Achievement</c:v>
                </c:pt>
                <c:pt idx="2">
                  <c:v>Academic Growth</c:v>
                </c:pt>
                <c:pt idx="3">
                  <c:v>EL Proficiency</c:v>
                </c:pt>
                <c:pt idx="4">
                  <c:v>Student Success</c:v>
                </c:pt>
              </c:strCache>
            </c:strRef>
          </c:cat>
          <c:val>
            <c:numRef>
              <c:f>'es&amp;ms'!$C$8:$C$12</c:f>
              <c:numCache>
                <c:formatCode>General</c:formatCode>
                <c:ptCount val="5"/>
                <c:pt idx="0">
                  <c:v>70</c:v>
                </c:pt>
                <c:pt idx="1">
                  <c:v>9</c:v>
                </c:pt>
                <c:pt idx="2">
                  <c:v>15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A71-4844-AB7E-667B93060E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9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DE-4588-9B59-A1644B876EB7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DE-4588-9B59-A1644B876EB7}"/>
              </c:ext>
            </c:extLst>
          </c:dPt>
          <c:val>
            <c:numRef>
              <c:f>Sheet1!$C$8:$C$9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DE-4588-9B59-A1644B876E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9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DE1-4EB1-B9BD-F7767938E5F2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DE1-4EB1-B9BD-F7767938E5F2}"/>
              </c:ext>
            </c:extLst>
          </c:dPt>
          <c:val>
            <c:numRef>
              <c:f>Sheet1!$C$8:$C$9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DE1-4EB1-B9BD-F7767938E5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9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5B-4C75-8CBF-DBF0B14B7F2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5B-4C75-8CBF-DBF0B14B7F2F}"/>
              </c:ext>
            </c:extLst>
          </c:dPt>
          <c:val>
            <c:numRef>
              <c:f>'Sheet1 (2)'!$C$8:$C$9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5B-4C75-8CBF-DBF0B14B7F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9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690112537518051"/>
          <c:y val="5.1436277128972349E-2"/>
          <c:w val="0.66175388157938531"/>
          <c:h val="0.91999269081934543"/>
        </c:manualLayout>
      </c:layout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noFill/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AC-421B-8193-9C551A9974FB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AC-421B-8193-9C551A9974FB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AC-421B-8193-9C551A9974FB}"/>
              </c:ext>
            </c:extLst>
          </c:dPt>
          <c:dPt>
            <c:idx val="3"/>
            <c:bubble3D val="0"/>
            <c:spPr>
              <a:solidFill>
                <a:srgbClr val="0099A4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AC-421B-8193-9C551A9974FB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0AC-421B-8193-9C551A9974FB}"/>
              </c:ext>
            </c:extLst>
          </c:dPt>
          <c:cat>
            <c:strRef>
              <c:f>'es&amp;ms'!$B$8:$B$12</c:f>
              <c:strCache>
                <c:ptCount val="5"/>
                <c:pt idx="0">
                  <c:v>Domain I
or
Domain II
(better of Part A or Part B)</c:v>
                </c:pt>
                <c:pt idx="1">
                  <c:v>Academic Achievement</c:v>
                </c:pt>
                <c:pt idx="2">
                  <c:v>Academic Growth</c:v>
                </c:pt>
                <c:pt idx="3">
                  <c:v>EL Proficiency</c:v>
                </c:pt>
                <c:pt idx="4">
                  <c:v>Student Success</c:v>
                </c:pt>
              </c:strCache>
            </c:strRef>
          </c:cat>
          <c:val>
            <c:numRef>
              <c:f>'es&amp;ms'!$C$8:$C$12</c:f>
              <c:numCache>
                <c:formatCode>General</c:formatCode>
                <c:ptCount val="5"/>
                <c:pt idx="0">
                  <c:v>70</c:v>
                </c:pt>
                <c:pt idx="1">
                  <c:v>9</c:v>
                </c:pt>
                <c:pt idx="2">
                  <c:v>15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0AC-421B-8193-9C551A9974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9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83-4491-95F5-DF147DEF66F3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E83-4491-95F5-DF147DEF66F3}"/>
              </c:ext>
            </c:extLst>
          </c:dPt>
          <c:val>
            <c:numRef>
              <c:f>'Sheet1 (2)'!$C$8:$C$9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83-4491-95F5-DF147DEF6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9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472222222222225"/>
          <c:y val="0.10743464052287584"/>
          <c:w val="0.53388888888888886"/>
          <c:h val="0.78513071895424835"/>
        </c:manualLayout>
      </c:layout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82-41D6-A007-5E8161DC51D4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82-41D6-A007-5E8161DC51D4}"/>
              </c:ext>
            </c:extLst>
          </c:dPt>
          <c:dPt>
            <c:idx val="2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C82-41D6-A007-5E8161DC51D4}"/>
              </c:ext>
            </c:extLst>
          </c:dPt>
          <c:dPt>
            <c:idx val="3"/>
            <c:bubble3D val="0"/>
            <c:spPr>
              <a:solidFill>
                <a:srgbClr val="0099A4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C82-41D6-A007-5E8161DC51D4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C82-41D6-A007-5E8161DC51D4}"/>
              </c:ext>
            </c:extLst>
          </c:dPt>
          <c:cat>
            <c:strRef>
              <c:f>'hs&amp;dis'!$B$8:$B$12</c:f>
              <c:strCache>
                <c:ptCount val="5"/>
                <c:pt idx="0">
                  <c:v>Domain I
or
Domain II
(better of Part A or Part B)</c:v>
                </c:pt>
                <c:pt idx="1">
                  <c:v>Academic Achievement</c:v>
                </c:pt>
                <c:pt idx="2">
                  <c:v>Graduation</c:v>
                </c:pt>
                <c:pt idx="3">
                  <c:v>EL Proficiency</c:v>
                </c:pt>
                <c:pt idx="4">
                  <c:v>CCMR</c:v>
                </c:pt>
              </c:strCache>
            </c:strRef>
          </c:cat>
          <c:val>
            <c:numRef>
              <c:f>'hs&amp;dis'!$C$8:$C$12</c:f>
              <c:numCache>
                <c:formatCode>General</c:formatCode>
                <c:ptCount val="5"/>
                <c:pt idx="0">
                  <c:v>70</c:v>
                </c:pt>
                <c:pt idx="1">
                  <c:v>15</c:v>
                </c:pt>
                <c:pt idx="2">
                  <c:v>3</c:v>
                </c:pt>
                <c:pt idx="3">
                  <c:v>3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C82-41D6-A007-5E8161DC51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9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61F71-FC18-4DE3-8F25-E14C73D801C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502A2-3BFD-425F-B26E-71F1A79A9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30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D3A9A8-C64A-DB48-8C8E-34B2BB2EEBA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276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3E045-D594-CD46-B826-25D69EAEB8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3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Relationship Id="rId4" Type="http://schemas.microsoft.com/office/2007/relationships/hdphoto" Target="../media/hdphoto1.wdp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Relationship Id="rId4" Type="http://schemas.microsoft.com/office/2007/relationships/hdphoto" Target="../media/hdphoto1.wdp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Relationship Id="rId4" Type="http://schemas.microsoft.com/office/2007/relationships/hdphoto" Target="../media/hdphoto1.wdp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Relationship Id="rId4" Type="http://schemas.microsoft.com/office/2007/relationships/hdphoto" Target="../media/hdphoto1.wdp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Relationship Id="rId4" Type="http://schemas.microsoft.com/office/2007/relationships/hdphoto" Target="../media/hdphoto1.wdp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Relationship Id="rId4" Type="http://schemas.microsoft.com/office/2007/relationships/hdphoto" Target="../media/hdphoto1.wdp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Relationship Id="rId4" Type="http://schemas.microsoft.com/office/2007/relationships/hdphoto" Target="../media/hdphoto1.wdp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Relationship Id="rId4" Type="http://schemas.microsoft.com/office/2007/relationships/hdphoto" Target="../media/hdphoto1.wdp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Relationship Id="rId4" Type="http://schemas.microsoft.com/office/2007/relationships/hdphoto" Target="../media/hdphoto1.wdp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Relationship Id="rId4" Type="http://schemas.microsoft.com/office/2007/relationships/hdphoto" Target="../media/hdphoto1.wdp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5.xml"/><Relationship Id="rId4" Type="http://schemas.microsoft.com/office/2007/relationships/hdphoto" Target="../media/hdphoto1.wdp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5.xml"/><Relationship Id="rId4" Type="http://schemas.microsoft.com/office/2007/relationships/hdphoto" Target="../media/hdphoto1.wdp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5.xml"/><Relationship Id="rId4" Type="http://schemas.microsoft.com/office/2007/relationships/hdphoto" Target="../media/hdphoto1.wdp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5.xml"/><Relationship Id="rId4" Type="http://schemas.microsoft.com/office/2007/relationships/hdphoto" Target="../media/hdphoto1.wdp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5.xml"/><Relationship Id="rId4" Type="http://schemas.microsoft.com/office/2007/relationships/hdphoto" Target="../media/hdphoto1.wdp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5.xml"/><Relationship Id="rId4" Type="http://schemas.microsoft.com/office/2007/relationships/hdphoto" Target="../media/hdphoto1.wdp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5.xml"/><Relationship Id="rId4" Type="http://schemas.microsoft.com/office/2007/relationships/hdphoto" Target="../media/hdphoto1.wdp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5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5.xml"/><Relationship Id="rId4" Type="http://schemas.microsoft.com/office/2007/relationships/hdphoto" Target="../media/hdphoto1.wdp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5.xml"/><Relationship Id="rId4" Type="http://schemas.microsoft.com/office/2007/relationships/hdphoto" Target="../media/hdphoto1.wdp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5.xml"/><Relationship Id="rId4" Type="http://schemas.microsoft.com/office/2007/relationships/hdphoto" Target="../media/hdphoto1.wdp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7.xml"/><Relationship Id="rId4" Type="http://schemas.microsoft.com/office/2007/relationships/hdphoto" Target="../media/hdphoto1.wdp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7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7.xml"/><Relationship Id="rId4" Type="http://schemas.microsoft.com/office/2007/relationships/hdphoto" Target="../media/hdphoto1.wdp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7.xml"/><Relationship Id="rId4" Type="http://schemas.microsoft.com/office/2007/relationships/hdphoto" Target="../media/hdphoto1.wdp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7.xml"/><Relationship Id="rId4" Type="http://schemas.microsoft.com/office/2007/relationships/hdphoto" Target="../media/hdphoto1.wdp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7.xml"/><Relationship Id="rId4" Type="http://schemas.microsoft.com/office/2007/relationships/hdphoto" Target="../media/hdphoto1.wdp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7.xml"/><Relationship Id="rId4" Type="http://schemas.microsoft.com/office/2007/relationships/hdphoto" Target="../media/hdphoto1.wdp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7.xml"/><Relationship Id="rId4" Type="http://schemas.microsoft.com/office/2007/relationships/hdphoto" Target="../media/hdphoto1.wdp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7.xml"/><Relationship Id="rId4" Type="http://schemas.microsoft.com/office/2007/relationships/hdphoto" Target="../media/hdphoto1.wdp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7.xml"/><Relationship Id="rId4" Type="http://schemas.microsoft.com/office/2007/relationships/hdphoto" Target="../media/hdphoto1.wdp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7.xml"/><Relationship Id="rId4" Type="http://schemas.microsoft.com/office/2007/relationships/hdphoto" Target="../media/hdphoto1.wdp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4B895-5BAB-4FB7-9078-ADBD68064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EAAED-C060-45E1-BD79-0D0D6DA4D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07636-5728-44EA-A581-9F2A7179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933DB-5685-4DB1-9F5C-FD4C9779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DAF9E-E3E6-4C3F-943B-C43463AD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49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AFA1-6009-4F26-A5B9-98CD0B175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4040-DB6B-4ADE-9CC5-240BDE4D2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CE5A2-1726-474A-A7AA-2D645DBD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A1E5F-CBE6-4B56-BE41-43A70BE5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0E574-C2C6-446A-9D91-1A4D5E14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4905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xschools Main Slid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0D0D9FFF-C581-4BF8-99C5-4DA995FE54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9" b="21279"/>
          <a:stretch/>
        </p:blipFill>
        <p:spPr>
          <a:xfrm>
            <a:off x="0" y="977402"/>
            <a:ext cx="12191998" cy="4667113"/>
          </a:xfrm>
          <a:prstGeom prst="rect">
            <a:avLst/>
          </a:prstGeom>
          <a:blipFill dpi="0" rotWithShape="1">
            <a:blip r:embed="rId3">
              <a:alphaModFix amt="81000"/>
            </a:blip>
            <a:srcRect/>
            <a:stretch>
              <a:fillRect b="-47000"/>
            </a:stretch>
          </a:blipFill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851CD3CE-E5FE-4095-95D5-3887E4AF81B1}"/>
              </a:ext>
            </a:extLst>
          </p:cNvPr>
          <p:cNvSpPr/>
          <p:nvPr/>
        </p:nvSpPr>
        <p:spPr>
          <a:xfrm>
            <a:off x="0" y="977402"/>
            <a:ext cx="12192000" cy="4667112"/>
          </a:xfrm>
          <a:custGeom>
            <a:avLst/>
            <a:gdLst/>
            <a:ahLst/>
            <a:cxnLst/>
            <a:rect l="l" t="t" r="r" b="b"/>
            <a:pathLst>
              <a:path w="20104100" h="7732395">
                <a:moveTo>
                  <a:pt x="0" y="0"/>
                </a:moveTo>
                <a:lnTo>
                  <a:pt x="0" y="7732193"/>
                </a:lnTo>
                <a:lnTo>
                  <a:pt x="20104099" y="773219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9000"/>
            </a:blip>
            <a:srcRect/>
            <a:stretch>
              <a:fillRect b="-47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B07EC55-37AC-4DEF-9638-6209199AD293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37956644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ED117-7574-4BC1-B062-BA1CB2D39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969538D4-D1E6-47FB-84D0-10830684B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AC4BD62-6BD6-4343-926E-541010D53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DA2B83-E5FA-4378-BEF0-E83F02324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TX Schools">
            <a:extLst>
              <a:ext uri="{FF2B5EF4-FFF2-40B4-BE49-F238E27FC236}">
                <a16:creationId xmlns:a16="http://schemas.microsoft.com/office/drawing/2014/main" id="{0DE509E9-7926-4FEF-8BED-15153FF30A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E4FFBC4-72D8-49C3-B7C7-A0CDC84216F2}"/>
              </a:ext>
            </a:extLst>
          </p:cNvPr>
          <p:cNvSpPr txBox="1">
            <a:spLocks/>
          </p:cNvSpPr>
          <p:nvPr userDrawn="1"/>
        </p:nvSpPr>
        <p:spPr>
          <a:xfrm>
            <a:off x="5933439" y="6211188"/>
            <a:ext cx="6522720" cy="572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Supporting Student Success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6B9B84-5FC2-411F-9D94-75DCD1B4D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425BFC0-908A-40B6-8DCB-57347297F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58750" y="2159961"/>
            <a:ext cx="5181600" cy="33787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CBB13058-180C-9CE8-6C90-9C2E55B49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3D1E-C684-474F-8B8B-E944A41C8F6E}" type="datetime1">
              <a:rPr lang="en-US" smtClean="0"/>
              <a:t>2/2/2023</a:t>
            </a:fld>
            <a:endParaRPr lang="en-US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ABFFF11D-3632-6535-6B7D-0EC6EF4A6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4AA2EA7F-BF7B-AACB-81D1-E300BCE29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5711" y="6489520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722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5D6B6425-B0C3-4ACF-8865-DF61FDA20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2EF07EF-55B4-4D17-B427-75E322AC55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71DEA9-468D-403B-B945-35334477C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TX Schools">
            <a:extLst>
              <a:ext uri="{FF2B5EF4-FFF2-40B4-BE49-F238E27FC236}">
                <a16:creationId xmlns:a16="http://schemas.microsoft.com/office/drawing/2014/main" id="{97604BCD-F223-416F-A059-7D8244CC07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393D1DE-FE0A-4578-890B-975B69D7FB41}"/>
              </a:ext>
            </a:extLst>
          </p:cNvPr>
          <p:cNvSpPr txBox="1">
            <a:spLocks/>
          </p:cNvSpPr>
          <p:nvPr userDrawn="1"/>
        </p:nvSpPr>
        <p:spPr>
          <a:xfrm>
            <a:off x="5933439" y="6211188"/>
            <a:ext cx="6522720" cy="572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Supporting Student Success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FB360EE-CD1F-4DF3-9A13-2117A234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6E22713-EAFD-4DF7-B6B9-7A56A635B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7C5E990-1158-4BF3-8E9A-2D2257DBB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0559" y="2170066"/>
            <a:ext cx="9054203" cy="9281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0AF8AEC-6EB1-49FA-82F4-7BF3AC97A76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940559" y="3615185"/>
            <a:ext cx="9054203" cy="9281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Online Image Placeholder 28">
            <a:extLst>
              <a:ext uri="{FF2B5EF4-FFF2-40B4-BE49-F238E27FC236}">
                <a16:creationId xmlns:a16="http://schemas.microsoft.com/office/drawing/2014/main" id="{5317045B-5F2F-4437-A042-62BF8A8B50E9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567830" y="2155098"/>
            <a:ext cx="1169988" cy="1214437"/>
          </a:xfrm>
        </p:spPr>
        <p:txBody>
          <a:bodyPr/>
          <a:lstStyle/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30" name="Online Image Placeholder 28">
            <a:extLst>
              <a:ext uri="{FF2B5EF4-FFF2-40B4-BE49-F238E27FC236}">
                <a16:creationId xmlns:a16="http://schemas.microsoft.com/office/drawing/2014/main" id="{15448051-14DF-4946-B5D7-35B028A6072F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612244" y="3643454"/>
            <a:ext cx="1169988" cy="1214437"/>
          </a:xfrm>
        </p:spPr>
        <p:txBody>
          <a:bodyPr/>
          <a:lstStyle/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3FFAE-38F6-D2E9-FBE4-297401E837C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F820F523-FB56-464D-A489-D98A45C1DB82}" type="datetime1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8A96D-C221-C75F-A60B-A4985ACF3BF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BD96B5-53B9-A1C1-78A6-E9FAD885FC7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947954" y="6489517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72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ff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AEAA2799-EA66-466F-982C-5D76FCA3D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A114099-45FE-48B3-961D-D24D18E50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907AB5-69B6-4B44-A9CF-2E4EE825B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TX Schools">
            <a:extLst>
              <a:ext uri="{FF2B5EF4-FFF2-40B4-BE49-F238E27FC236}">
                <a16:creationId xmlns:a16="http://schemas.microsoft.com/office/drawing/2014/main" id="{23AE9F75-C8AE-4F1A-BB4D-08E9F96338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09753034-2D3C-4A5F-B34C-5C4DFFE1EF04}"/>
              </a:ext>
            </a:extLst>
          </p:cNvPr>
          <p:cNvSpPr txBox="1">
            <a:spLocks/>
          </p:cNvSpPr>
          <p:nvPr userDrawn="1"/>
        </p:nvSpPr>
        <p:spPr>
          <a:xfrm>
            <a:off x="5933439" y="6211188"/>
            <a:ext cx="6522720" cy="572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Supporting Student Success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1238992-78EC-4BB2-9737-98F9E056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0A3E7C-4B02-482F-9458-EF8C70BD7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B62E579-73C1-4E91-AE9B-15FFE5359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017" y="4515332"/>
            <a:ext cx="2880023" cy="1299873"/>
          </a:xfrm>
        </p:spPr>
        <p:txBody>
          <a:bodyPr/>
          <a:lstStyle>
            <a:lvl1pPr marL="0" indent="0" algn="ctr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0644148-F024-4420-A3E9-EF0DE2675E1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39762" y="4478067"/>
            <a:ext cx="2880023" cy="1299873"/>
          </a:xfrm>
        </p:spPr>
        <p:txBody>
          <a:bodyPr/>
          <a:lstStyle>
            <a:lvl1pPr marL="0" indent="0" algn="ctr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20B0084-BA11-487D-B552-7909BDEFDD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574050" y="4515332"/>
            <a:ext cx="2880023" cy="1299873"/>
          </a:xfrm>
        </p:spPr>
        <p:txBody>
          <a:bodyPr/>
          <a:lstStyle>
            <a:lvl1pPr marL="0" indent="0" algn="ctr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A1B6D7BF-E08E-42A4-8565-B66BB136CB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15327" y="1538673"/>
            <a:ext cx="2880024" cy="2839699"/>
          </a:xfrm>
          <a:prstGeom prst="ellipse">
            <a:avLst/>
          </a:prstGeom>
          <a:ln>
            <a:solidFill>
              <a:srgbClr val="0D6CB9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BC43948E-F03E-4B5B-8918-424C581103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39761" y="1538673"/>
            <a:ext cx="2880024" cy="2839699"/>
          </a:xfrm>
          <a:prstGeom prst="ellipse">
            <a:avLst/>
          </a:prstGeom>
          <a:ln>
            <a:solidFill>
              <a:srgbClr val="0D6CB9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7572B26D-4C98-4803-9650-D8D33AC6A1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11631" y="1538673"/>
            <a:ext cx="2880024" cy="2839699"/>
          </a:xfrm>
          <a:prstGeom prst="ellipse">
            <a:avLst/>
          </a:prstGeom>
          <a:ln>
            <a:solidFill>
              <a:srgbClr val="0D6CB9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1709144-2D67-E3B8-04CF-553433A9C0B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5040951-08B2-4EEB-BA5C-88F1ACE74B69}" type="datetime1">
              <a:rPr lang="en-US" smtClean="0"/>
              <a:t>2/2/2023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082EAA5-DBF7-527D-33EA-03E11BEE715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28DE0D1-82BE-FF56-87F2-30B7EF9507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9018973" y="6489520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446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_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>
            <a:extLst>
              <a:ext uri="{FF2B5EF4-FFF2-40B4-BE49-F238E27FC236}">
                <a16:creationId xmlns:a16="http://schemas.microsoft.com/office/drawing/2014/main" id="{D9D3F98A-57DE-4CF6-B30E-5A2AB0FB5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722713A-6272-493C-B16F-C55EF60659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A70650-716E-4B44-B8D6-A29F8F806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TX Schools">
            <a:extLst>
              <a:ext uri="{FF2B5EF4-FFF2-40B4-BE49-F238E27FC236}">
                <a16:creationId xmlns:a16="http://schemas.microsoft.com/office/drawing/2014/main" id="{288B0427-509E-4C50-B926-0901EA7429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437936EF-466E-4CB7-9083-B980C244BED9}"/>
              </a:ext>
            </a:extLst>
          </p:cNvPr>
          <p:cNvSpPr txBox="1">
            <a:spLocks/>
          </p:cNvSpPr>
          <p:nvPr userDrawn="1"/>
        </p:nvSpPr>
        <p:spPr>
          <a:xfrm>
            <a:off x="5933439" y="6211188"/>
            <a:ext cx="6522720" cy="572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Supporting Student Success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0436617-9889-46EF-A1ED-1ED743F23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9A85BF-308D-4C08-A267-274ECB436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33CAA4F-B508-4EE1-BC54-5FE4D87EF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88407"/>
          </a:xfrm>
        </p:spPr>
        <p:txBody>
          <a:bodyPr>
            <a:normAutofit/>
          </a:bodyPr>
          <a:lstStyle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5F229FB-D6C6-4616-82B5-6BB35B065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884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8493C1-1EC7-218A-4AEA-AD98DB5D0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4104-2287-4F06-8A8D-A5563D3411F8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A06729-AE46-715F-6B0C-81EE7C95C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30006-92D6-4B28-A434-F60F3B9B6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339" y="6489516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061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and Text lef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7E6896DB-E344-FFC8-7BD2-66D831D95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6E2E6-BFD3-4646-BD19-1E7DF61BA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747BE-A440-4497-BDC8-BA2C9B58D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A4B58-2EE1-438A-BA46-A13B7661C5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071E0F-6746-434A-BAA8-62A9CF654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5D5440F-E771-4172-9673-E782E23EDA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FF9AF0-6FBE-486A-89B7-833CDBE0B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TX Schools">
            <a:extLst>
              <a:ext uri="{FF2B5EF4-FFF2-40B4-BE49-F238E27FC236}">
                <a16:creationId xmlns:a16="http://schemas.microsoft.com/office/drawing/2014/main" id="{D2ECF90C-50FC-4C19-BA78-61B70A058E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61EB81C8-7773-42C0-A55A-B33CA9A55F3F}"/>
              </a:ext>
            </a:extLst>
          </p:cNvPr>
          <p:cNvSpPr txBox="1">
            <a:spLocks/>
          </p:cNvSpPr>
          <p:nvPr userDrawn="1"/>
        </p:nvSpPr>
        <p:spPr>
          <a:xfrm>
            <a:off x="5933439" y="6211188"/>
            <a:ext cx="6522720" cy="572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Supporting Student Success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BDC583-308A-4ABB-A2DF-A483ABB37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5658E4-E0EE-49AF-860B-97ED9F0CE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5D8B0-99D8-F9F7-5271-DE5D88234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D8F1-6141-46EE-8B5A-4493BEF5ACF7}" type="datetime1">
              <a:rPr lang="en-US" smtClean="0"/>
              <a:t>2/2/2023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A022F6-D367-B946-CBA8-11AFDF7C5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1F52B12-891B-06A6-895D-D7D4D0E8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4588" y="6489516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428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67221F0F-4746-BB40-65E1-CB937D9DE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8B8C7F8A-DB6E-4993-875A-56BF1A6447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715892-99EF-48DE-807F-2CB0D406A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TX Schools">
            <a:extLst>
              <a:ext uri="{FF2B5EF4-FFF2-40B4-BE49-F238E27FC236}">
                <a16:creationId xmlns:a16="http://schemas.microsoft.com/office/drawing/2014/main" id="{1F9A21F4-AF88-4CC0-A367-58848E81D2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FE01E2B0-F940-4EEA-BB26-9DD6DC002395}"/>
              </a:ext>
            </a:extLst>
          </p:cNvPr>
          <p:cNvSpPr txBox="1">
            <a:spLocks/>
          </p:cNvSpPr>
          <p:nvPr userDrawn="1"/>
        </p:nvSpPr>
        <p:spPr>
          <a:xfrm>
            <a:off x="5933439" y="6211188"/>
            <a:ext cx="6522720" cy="572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Supporting Student Success</a:t>
            </a:r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D094E726-9A13-4089-BA58-120B045600E9}"/>
              </a:ext>
            </a:extLst>
          </p:cNvPr>
          <p:cNvSpPr txBox="1"/>
          <p:nvPr userDrawn="1"/>
        </p:nvSpPr>
        <p:spPr>
          <a:xfrm>
            <a:off x="5030549" y="4405240"/>
            <a:ext cx="1497330" cy="804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580">
              <a:lnSpc>
                <a:spcPts val="1989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ility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voice</a:t>
            </a:r>
            <a:endParaRPr sz="1800">
              <a:latin typeface="Arial"/>
              <a:cs typeface="Arial"/>
            </a:endParaRPr>
          </a:p>
          <a:p>
            <a:pPr indent="52069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ice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pack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has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nistration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7F5797B-BD0D-414F-B68A-155492404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510F3D5-5A06-4106-8C63-C9F47EEB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E6567A92-A850-4892-9C72-CE526ACA6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04822806-A6DE-4462-B3D0-9E0804BD5F7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1830266"/>
            <a:ext cx="5181600" cy="2104563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DD033658-3C8F-44DD-A8DB-1AEE7EE8E7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4199063"/>
            <a:ext cx="5181600" cy="1520601"/>
          </a:xfrm>
          <a:gradFill flip="none" rotWithShape="1">
            <a:gsLst>
              <a:gs pos="0">
                <a:srgbClr val="0D6CB9">
                  <a:shade val="30000"/>
                  <a:satMod val="115000"/>
                </a:srgbClr>
              </a:gs>
              <a:gs pos="50000">
                <a:srgbClr val="0D6CB9">
                  <a:shade val="67500"/>
                  <a:satMod val="115000"/>
                </a:srgbClr>
              </a:gs>
              <a:gs pos="100000">
                <a:srgbClr val="0D6CB9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AD4883-0E13-69DB-C3C0-2530EB84A54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E15D1B-DE53-496A-9069-4AECFB01F3E8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C23A86-2AE2-84E9-F39E-D3F3D620DE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C8331-D0AE-06A1-3D98-B7F5AC874D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01217" y="6498393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597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Q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9FC87505-634B-9D6E-74B8-5FF97D3D2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3EEF6E6-C033-45CD-8C67-49D0AFF188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D4DAEA-FD00-4844-86F9-DA5B8B17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TX Schools">
            <a:extLst>
              <a:ext uri="{FF2B5EF4-FFF2-40B4-BE49-F238E27FC236}">
                <a16:creationId xmlns:a16="http://schemas.microsoft.com/office/drawing/2014/main" id="{41DA6BD6-3387-483E-B5BF-CDE69DA37E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165CA92F-D6F0-4890-8E9D-4DEA849C66B2}"/>
              </a:ext>
            </a:extLst>
          </p:cNvPr>
          <p:cNvSpPr txBox="1">
            <a:spLocks/>
          </p:cNvSpPr>
          <p:nvPr userDrawn="1"/>
        </p:nvSpPr>
        <p:spPr>
          <a:xfrm>
            <a:off x="5933439" y="6211188"/>
            <a:ext cx="6522720" cy="572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Supporting Student Success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5B36102-006C-4ED9-A568-95E9C7C44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5298E4-5999-496A-B61D-20A413A7A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0E83B92-6879-4AF7-A822-DF2420F288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199" y="1202447"/>
            <a:ext cx="10515600" cy="823912"/>
          </a:xfrm>
        </p:spPr>
        <p:txBody>
          <a:bodyPr anchor="b"/>
          <a:lstStyle>
            <a:lvl1pPr marL="3429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 Click to edit Master text styles</a:t>
            </a:r>
          </a:p>
        </p:txBody>
      </p:sp>
      <p:sp>
        <p:nvSpPr>
          <p:cNvPr id="25" name="Text Placeholder 46">
            <a:extLst>
              <a:ext uri="{FF2B5EF4-FFF2-40B4-BE49-F238E27FC236}">
                <a16:creationId xmlns:a16="http://schemas.microsoft.com/office/drawing/2014/main" id="{60E355C5-69F2-4115-8CD6-F6E9D6AFED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90951" y="2542391"/>
            <a:ext cx="6756704" cy="2572734"/>
          </a:xfrm>
          <a:gradFill flip="none" rotWithShape="1">
            <a:gsLst>
              <a:gs pos="0">
                <a:srgbClr val="0D6CB9">
                  <a:shade val="30000"/>
                  <a:satMod val="115000"/>
                </a:srgbClr>
              </a:gs>
              <a:gs pos="50000">
                <a:srgbClr val="0D6CB9">
                  <a:shade val="67500"/>
                  <a:satMod val="115000"/>
                </a:srgbClr>
              </a:gs>
              <a:gs pos="100000">
                <a:srgbClr val="0D6CB9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Online Image Placeholder 28">
            <a:extLst>
              <a:ext uri="{FF2B5EF4-FFF2-40B4-BE49-F238E27FC236}">
                <a16:creationId xmlns:a16="http://schemas.microsoft.com/office/drawing/2014/main" id="{C847C761-0349-4755-9D8B-01D36EB66112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838199" y="2548167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7" name="Online Image Placeholder 28">
            <a:extLst>
              <a:ext uri="{FF2B5EF4-FFF2-40B4-BE49-F238E27FC236}">
                <a16:creationId xmlns:a16="http://schemas.microsoft.com/office/drawing/2014/main" id="{09F5889A-9F68-453B-B25C-846D5C048CE9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838199" y="3447134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8" name="Online Image Placeholder 28">
            <a:extLst>
              <a:ext uri="{FF2B5EF4-FFF2-40B4-BE49-F238E27FC236}">
                <a16:creationId xmlns:a16="http://schemas.microsoft.com/office/drawing/2014/main" id="{1FFBA4DB-AA65-43CB-B4A6-3F5C83EC1DC4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838199" y="4363401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9" name="Online Image Placeholder 28">
            <a:extLst>
              <a:ext uri="{FF2B5EF4-FFF2-40B4-BE49-F238E27FC236}">
                <a16:creationId xmlns:a16="http://schemas.microsoft.com/office/drawing/2014/main" id="{FF434204-B74D-4911-8E96-0366275B6F3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9202976" y="2054310"/>
            <a:ext cx="1367111" cy="3934136"/>
          </a:xfrm>
        </p:spPr>
        <p:txBody>
          <a:bodyPr/>
          <a:lstStyle/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30" name="Online Image Placeholder 28">
            <a:extLst>
              <a:ext uri="{FF2B5EF4-FFF2-40B4-BE49-F238E27FC236}">
                <a16:creationId xmlns:a16="http://schemas.microsoft.com/office/drawing/2014/main" id="{EE0DD091-8EC6-4086-9679-DE73A3693259}"/>
              </a:ext>
            </a:extLst>
          </p:cNvPr>
          <p:cNvSpPr>
            <a:spLocks noGrp="1"/>
          </p:cNvSpPr>
          <p:nvPr>
            <p:ph type="clipArt" sz="quarter" idx="16"/>
          </p:nvPr>
        </p:nvSpPr>
        <p:spPr>
          <a:xfrm>
            <a:off x="10587843" y="2049213"/>
            <a:ext cx="1367111" cy="3934136"/>
          </a:xfrm>
        </p:spPr>
        <p:txBody>
          <a:bodyPr/>
          <a:lstStyle/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54B71F-BC8E-987F-30F2-4E8EA6431A4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3EA8077-0B03-4388-A2BC-0C1B2DF5381A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82A0C2-C606-1F38-1E45-C8FE25D1C23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17444-45EF-9001-7CAC-D689D6EAC96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956832" y="6498393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683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Content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FFA599C6-575C-543A-FCDC-2CFEF74EE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6277016-4AA4-4684-90A0-87F898422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0A4B73-20B3-4805-89C0-9B9FE192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TX Schools">
            <a:extLst>
              <a:ext uri="{FF2B5EF4-FFF2-40B4-BE49-F238E27FC236}">
                <a16:creationId xmlns:a16="http://schemas.microsoft.com/office/drawing/2014/main" id="{E9D7886F-796C-4642-9508-D1C3A30B33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8720E97-6D30-4B31-B190-1DBF8E59FEBF}"/>
              </a:ext>
            </a:extLst>
          </p:cNvPr>
          <p:cNvSpPr txBox="1">
            <a:spLocks/>
          </p:cNvSpPr>
          <p:nvPr userDrawn="1"/>
        </p:nvSpPr>
        <p:spPr>
          <a:xfrm>
            <a:off x="5933439" y="6211188"/>
            <a:ext cx="6522720" cy="572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Supporting Student Success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33BEAA3-0EC1-4A90-8493-90BE028E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F3459C-A92F-4BF6-B97F-5C3DF4309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D556137-E5DD-49CB-965C-9A4FC8146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1FA80F26-B830-4935-9CEE-A40F1D6C2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0D1EA5-586D-406F-2953-510C982EF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97A0-D497-4BBF-801E-167760FFA1EF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0517F-6E30-DBF2-ADC8-ECDDFF75A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C5084-6C76-61D7-B076-85A8F8530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5710" y="6489518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518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am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5">
            <a:extLst>
              <a:ext uri="{FF2B5EF4-FFF2-40B4-BE49-F238E27FC236}">
                <a16:creationId xmlns:a16="http://schemas.microsoft.com/office/drawing/2014/main" id="{BF881088-D1EC-2DEC-502E-C042C1F08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CE84D7F-91CE-4FF7-9E1B-1BCC1408C5B2}"/>
              </a:ext>
            </a:extLst>
          </p:cNvPr>
          <p:cNvSpPr txBox="1">
            <a:spLocks/>
          </p:cNvSpPr>
          <p:nvPr userDrawn="1"/>
        </p:nvSpPr>
        <p:spPr>
          <a:xfrm>
            <a:off x="5933439" y="6211188"/>
            <a:ext cx="6522720" cy="572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Supporting Student Success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F8AD552-70B1-4C91-B70F-55840DB2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EDE36C-AD80-4B3F-B4C6-70BA0B8C3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nline Image Placeholder 28">
            <a:extLst>
              <a:ext uri="{FF2B5EF4-FFF2-40B4-BE49-F238E27FC236}">
                <a16:creationId xmlns:a16="http://schemas.microsoft.com/office/drawing/2014/main" id="{8ED0A6D3-8E93-4082-AB7A-CB926F329A0F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297270" y="2740533"/>
            <a:ext cx="899619" cy="869554"/>
          </a:xfrm>
        </p:spPr>
        <p:txBody>
          <a:bodyPr/>
          <a:lstStyle/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8" name="Online Image Placeholder 28">
            <a:extLst>
              <a:ext uri="{FF2B5EF4-FFF2-40B4-BE49-F238E27FC236}">
                <a16:creationId xmlns:a16="http://schemas.microsoft.com/office/drawing/2014/main" id="{7BE0127D-D4FD-4B66-A454-0451478DD6D4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334452" y="4697572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9" name="Online Image Placeholder 28">
            <a:extLst>
              <a:ext uri="{FF2B5EF4-FFF2-40B4-BE49-F238E27FC236}">
                <a16:creationId xmlns:a16="http://schemas.microsoft.com/office/drawing/2014/main" id="{AD176CF0-7DA0-41ED-A6D9-B6903706A325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3878762" y="3682036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30" name="Online Image Placeholder 28">
            <a:extLst>
              <a:ext uri="{FF2B5EF4-FFF2-40B4-BE49-F238E27FC236}">
                <a16:creationId xmlns:a16="http://schemas.microsoft.com/office/drawing/2014/main" id="{54527EB4-6E99-489C-B32C-772DD4E8F630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7540719" y="3087901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31" name="Online Image Placeholder 28">
            <a:extLst>
              <a:ext uri="{FF2B5EF4-FFF2-40B4-BE49-F238E27FC236}">
                <a16:creationId xmlns:a16="http://schemas.microsoft.com/office/drawing/2014/main" id="{9C5D1E47-E539-40DD-A47E-688F26B2B3A2}"/>
              </a:ext>
            </a:extLst>
          </p:cNvPr>
          <p:cNvSpPr>
            <a:spLocks noGrp="1"/>
          </p:cNvSpPr>
          <p:nvPr>
            <p:ph type="clipArt" sz="quarter" idx="16"/>
          </p:nvPr>
        </p:nvSpPr>
        <p:spPr>
          <a:xfrm>
            <a:off x="6377865" y="4674667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115E484-34B4-47B4-A74E-F4397288F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715" y="1618932"/>
            <a:ext cx="10514084" cy="754322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CB34649-577E-4AB2-A94D-2C0335BC8B7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233823" y="2760953"/>
            <a:ext cx="363045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8068705-55DB-4905-928C-F31A1B02EC2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78381" y="3607745"/>
            <a:ext cx="363045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F8365E1-9E5D-4CC4-B0F5-040A8446AC4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454187" y="3053106"/>
            <a:ext cx="363045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C33A57B-68C9-443F-8120-9F7A838AAF74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1233823" y="4667608"/>
            <a:ext cx="363045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5BFF789-E41E-4CFE-97CE-CE11BEE71AF1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277484" y="4662777"/>
            <a:ext cx="363045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CE0D085B-6ECE-0AD2-BE70-E9CE64C57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588970-D32C-B92B-57FA-EC63C0017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TX Schools">
            <a:extLst>
              <a:ext uri="{FF2B5EF4-FFF2-40B4-BE49-F238E27FC236}">
                <a16:creationId xmlns:a16="http://schemas.microsoft.com/office/drawing/2014/main" id="{2BCFA045-BC2E-C1E6-290E-7533359A06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795B25-B436-71E3-3CBE-A2473558CA0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8FD7C48-E4AE-45B5-A58E-6F502AF50802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F6459-2341-43F3-9DD5-87DE775AED3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119D5-C723-F423-904F-5B578FFD06D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956831" y="6498396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2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DE947-F7CA-4B0C-B931-3417A3CE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4D7B8-E811-4583-84A9-68CE2A4D8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1FABE-A753-4365-86EE-46F0C92B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21E87-A611-4FC4-B86F-123E5E3E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29B3D-B46D-47C8-B96A-BB2AB95E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955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7D934412-A4D7-887A-48C9-777F457A8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3EE1339-0056-4734-A5D0-106EE7BB73D4}"/>
              </a:ext>
            </a:extLst>
          </p:cNvPr>
          <p:cNvSpPr txBox="1">
            <a:spLocks/>
          </p:cNvSpPr>
          <p:nvPr userDrawn="1"/>
        </p:nvSpPr>
        <p:spPr>
          <a:xfrm>
            <a:off x="5933439" y="6211188"/>
            <a:ext cx="6522720" cy="572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Supporting Student Success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899D15-6DA8-44CE-A131-C3E1A2CEE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77B933-C8A9-45FD-AA77-F624D022F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30A088A-E839-4253-86D1-DC5C1222D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4075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CFCE414-A728-2CD5-AFE0-D103AADA4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D22298-4E39-33ED-7EEC-1012684F7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TX Schools">
            <a:extLst>
              <a:ext uri="{FF2B5EF4-FFF2-40B4-BE49-F238E27FC236}">
                <a16:creationId xmlns:a16="http://schemas.microsoft.com/office/drawing/2014/main" id="{5EA97A9A-7538-3BB8-E62A-61E6A87211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1955CB-8264-52F8-E59F-8A876F431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5929B-4DDA-4A4A-AAC7-3649A95CC4F5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6C991-8A78-B5E7-9688-D4542EAD8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4BB8F-A3B0-429C-F841-AA196570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4585" y="6498393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336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Slide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5">
            <a:extLst>
              <a:ext uri="{FF2B5EF4-FFF2-40B4-BE49-F238E27FC236}">
                <a16:creationId xmlns:a16="http://schemas.microsoft.com/office/drawing/2014/main" id="{A7742985-7963-5FAB-C45A-7496E26EB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E2EC-BFA9-43C2-869E-830712C87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0726E13-D967-41A0-8477-776EEBE8BDF9}"/>
              </a:ext>
            </a:extLst>
          </p:cNvPr>
          <p:cNvSpPr txBox="1">
            <a:spLocks/>
          </p:cNvSpPr>
          <p:nvPr userDrawn="1"/>
        </p:nvSpPr>
        <p:spPr>
          <a:xfrm>
            <a:off x="5933439" y="6211188"/>
            <a:ext cx="6522720" cy="572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Supporting Student Success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9C83E2F-393B-4665-A043-B170D8888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88E111-319D-4B8A-9AD1-1033C45B5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42D0FE1-B3B1-3797-5FF7-9AC7B4427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80B2DD-CBB3-C25E-14C0-1CE03938F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TX Schools">
            <a:extLst>
              <a:ext uri="{FF2B5EF4-FFF2-40B4-BE49-F238E27FC236}">
                <a16:creationId xmlns:a16="http://schemas.microsoft.com/office/drawing/2014/main" id="{C386432D-05D0-A19C-5069-128D624802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B5258B-45B9-DEEB-2741-767466E9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90EB-E3FD-4031-9B72-928536076FFE}" type="datetime1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175286-D8A6-B736-E3B6-5449E88E4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166BE-CC8B-0EA4-35AE-08357FE28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7955" y="6489518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966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No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F6B6A56-FC7D-4002-BCC6-0121FEEEE3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7FFABD-9044-4414-94D8-5C24B1FE8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TX Schools">
            <a:extLst>
              <a:ext uri="{FF2B5EF4-FFF2-40B4-BE49-F238E27FC236}">
                <a16:creationId xmlns:a16="http://schemas.microsoft.com/office/drawing/2014/main" id="{DCAC8301-4C20-4F20-8979-7B7AB40C21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object 2">
            <a:extLst>
              <a:ext uri="{FF2B5EF4-FFF2-40B4-BE49-F238E27FC236}">
                <a16:creationId xmlns:a16="http://schemas.microsoft.com/office/drawing/2014/main" id="{5ACAE287-5F69-4648-BA50-8229F9D08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51274"/>
            <a:ext cx="12192000" cy="6038335"/>
            <a:chOff x="0" y="2293123"/>
            <a:chExt cx="20104100" cy="7732395"/>
          </a:xfrm>
          <a:blipFill dpi="0" rotWithShape="1">
            <a:blip r:embed="rId4">
              <a:alphaModFix amt="89000"/>
            </a:blip>
            <a:srcRect/>
            <a:stretch>
              <a:fillRect b="-47000"/>
            </a:stretch>
          </a:blipFill>
        </p:grpSpPr>
        <p:pic>
          <p:nvPicPr>
            <p:cNvPr id="12" name="object 3">
              <a:extLst>
                <a:ext uri="{FF2B5EF4-FFF2-40B4-BE49-F238E27FC236}">
                  <a16:creationId xmlns:a16="http://schemas.microsoft.com/office/drawing/2014/main" id="{871C00F8-AB15-445A-A954-6B881B56890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293123"/>
              <a:ext cx="20104099" cy="7732193"/>
            </a:xfrm>
            <a:prstGeom prst="rect">
              <a:avLst/>
            </a:prstGeom>
            <a:grpFill/>
          </p:spPr>
        </p:pic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E64E69E6-8F17-4784-B1AF-1746B2168EF9}"/>
                </a:ext>
              </a:extLst>
            </p:cNvPr>
            <p:cNvSpPr/>
            <p:nvPr/>
          </p:nvSpPr>
          <p:spPr>
            <a:xfrm>
              <a:off x="0" y="2293123"/>
              <a:ext cx="20104100" cy="7732395"/>
            </a:xfrm>
            <a:custGeom>
              <a:avLst/>
              <a:gdLst/>
              <a:ahLst/>
              <a:cxnLst/>
              <a:rect l="l" t="t" r="r" b="b"/>
              <a:pathLst>
                <a:path w="20104100" h="7732395">
                  <a:moveTo>
                    <a:pt x="0" y="0"/>
                  </a:moveTo>
                  <a:lnTo>
                    <a:pt x="0" y="7732193"/>
                  </a:lnTo>
                  <a:lnTo>
                    <a:pt x="20104099" y="7732193"/>
                  </a:lnTo>
                  <a:lnTo>
                    <a:pt x="20104099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9CA8D35-D345-492F-9F1B-7E86B4DCA9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2240" y="6211188"/>
            <a:ext cx="9415272" cy="702188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Supporting Student Success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1633F7A-71EB-4F8B-B535-FE7AFE0FA79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7512" y="2040578"/>
            <a:ext cx="5181600" cy="2104563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9E1BC2-7F8F-41DA-B085-EA6CF5E214F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3B55F9D-195E-45DD-8380-CA2F4BD931DA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743B3-DF0F-C05C-1E93-1C4EF4C0C0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0B521-F331-B3F3-AA17-A16E3FFB117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75192" y="6484366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809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for joi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19AF9E5A-0D78-4E21-B7CE-44FB9BB8C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67177"/>
            <a:ext cx="12192000" cy="6038335"/>
            <a:chOff x="0" y="2293123"/>
            <a:chExt cx="20104100" cy="7732395"/>
          </a:xfrm>
          <a:blipFill dpi="0" rotWithShape="1">
            <a:blip r:embed="rId2">
              <a:alphaModFix amt="89000"/>
            </a:blip>
            <a:srcRect/>
            <a:stretch>
              <a:fillRect b="-47000"/>
            </a:stretch>
          </a:blipFill>
        </p:grpSpPr>
        <p:pic>
          <p:nvPicPr>
            <p:cNvPr id="12" name="object 3">
              <a:extLst>
                <a:ext uri="{FF2B5EF4-FFF2-40B4-BE49-F238E27FC236}">
                  <a16:creationId xmlns:a16="http://schemas.microsoft.com/office/drawing/2014/main" id="{CC4967EC-A277-4E26-AD39-A9DA65B9DB6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93123"/>
              <a:ext cx="20104099" cy="7732193"/>
            </a:xfrm>
            <a:prstGeom prst="rect">
              <a:avLst/>
            </a:prstGeom>
            <a:grpFill/>
          </p:spPr>
        </p:pic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54FE40F0-C4A3-4D87-A2BD-659AFB4B5CC3}"/>
                </a:ext>
              </a:extLst>
            </p:cNvPr>
            <p:cNvSpPr/>
            <p:nvPr/>
          </p:nvSpPr>
          <p:spPr>
            <a:xfrm>
              <a:off x="0" y="2293123"/>
              <a:ext cx="20104100" cy="7732395"/>
            </a:xfrm>
            <a:custGeom>
              <a:avLst/>
              <a:gdLst/>
              <a:ahLst/>
              <a:cxnLst/>
              <a:rect l="l" t="t" r="r" b="b"/>
              <a:pathLst>
                <a:path w="20104100" h="7732395">
                  <a:moveTo>
                    <a:pt x="0" y="0"/>
                  </a:moveTo>
                  <a:lnTo>
                    <a:pt x="0" y="7732193"/>
                  </a:lnTo>
                  <a:lnTo>
                    <a:pt x="20104099" y="7732193"/>
                  </a:lnTo>
                  <a:lnTo>
                    <a:pt x="20104099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F6F3FA-A7E5-4FF4-9E60-D2D0C346A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B904740-FF83-47F5-8D20-4248FF4AC5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2240" y="6211188"/>
            <a:ext cx="9415272" cy="702188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Supporting Student Success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8501BD3-B1C0-46EC-A491-A6B4817B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610759D1-3466-4C05-8E5A-84063A71F51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1718278"/>
            <a:ext cx="6092941" cy="2104563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FF4FB53-20F2-41FE-9EB4-208E5D0AADE6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838198" y="4114049"/>
            <a:ext cx="6092941" cy="93411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38EC23C7-0646-4437-ACF6-CE430DCC1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9524" y="1424269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F2C7EBA-A473-21B5-4AE7-82C80EDEE3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A3FFD7-E53D-CD81-21A4-80D340685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TX Schools">
            <a:extLst>
              <a:ext uri="{FF2B5EF4-FFF2-40B4-BE49-F238E27FC236}">
                <a16:creationId xmlns:a16="http://schemas.microsoft.com/office/drawing/2014/main" id="{61FD4853-D238-0D3C-3D3A-EC057CF16A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5CC964-BF3E-5BCD-E001-BB4A5C21C11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1F964F5-9C0B-4FE1-92B2-A27C3556190A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AA8790-7BB6-BD00-5640-7ECE94E0E1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9911F-7A8A-C121-5E1F-412B49F7A9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4336" y="6493510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322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3994E0-CCA2-4688-B3FA-73C9E5466F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E9B04-C486-4DAC-85D8-056F82865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06C8F-9078-44C3-9AB8-FED585D6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58185-CD14-4C65-A707-B4CF3A1FCD9A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B2ECB-4BCD-4E3A-A35B-3BCB8196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2900C-0BE1-419B-8843-EE9539109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47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C30A-9A48-4073-91EA-0A3FC2431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C7FE6-B445-462B-8986-FF1CE2818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BDFC3-49C7-4170-95FD-BF267AB42EAF}" type="datetime1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29365D-E420-46B0-9D8C-24733ED1A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150F9-B630-4A0F-AA4B-E2C5A555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02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schools 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DC561CAD-0349-4E50-944E-2A243BFD8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" y="977403"/>
            <a:ext cx="12192000" cy="4667112"/>
            <a:chOff x="0" y="2293123"/>
            <a:chExt cx="20104100" cy="7732395"/>
          </a:xfrm>
          <a:blipFill dpi="0" rotWithShape="1">
            <a:blip r:embed="rId2">
              <a:alphaModFix amt="81000"/>
            </a:blip>
            <a:srcRect/>
            <a:stretch>
              <a:fillRect b="-47000"/>
            </a:stretch>
          </a:blipFill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0D0D9FFF-C581-4BF8-99C5-4DA995FE549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93123"/>
              <a:ext cx="20104099" cy="7732193"/>
            </a:xfrm>
            <a:prstGeom prst="rect">
              <a:avLst/>
            </a:prstGeom>
            <a:grpFill/>
          </p:spPr>
        </p:pic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851CD3CE-E5FE-4095-95D5-3887E4AF81B1}"/>
                </a:ext>
              </a:extLst>
            </p:cNvPr>
            <p:cNvSpPr/>
            <p:nvPr/>
          </p:nvSpPr>
          <p:spPr>
            <a:xfrm>
              <a:off x="0" y="2293123"/>
              <a:ext cx="20104100" cy="7732395"/>
            </a:xfrm>
            <a:custGeom>
              <a:avLst/>
              <a:gdLst/>
              <a:ahLst/>
              <a:cxnLst/>
              <a:rect l="l" t="t" r="r" b="b"/>
              <a:pathLst>
                <a:path w="20104100" h="7732395">
                  <a:moveTo>
                    <a:pt x="0" y="0"/>
                  </a:moveTo>
                  <a:lnTo>
                    <a:pt x="0" y="7732193"/>
                  </a:lnTo>
                  <a:lnTo>
                    <a:pt x="20104099" y="7732193"/>
                  </a:lnTo>
                  <a:lnTo>
                    <a:pt x="20104099" y="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>
                <a:alphaModFix amt="89000"/>
              </a:blip>
              <a:srcRect/>
              <a:stretch>
                <a:fillRect b="-47000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91FE-CAFE-4526-AA24-9840E49175CD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5669566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schools Main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0D0D9FFF-C581-4BF8-99C5-4DA995FE549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1" b="30997"/>
          <a:stretch/>
        </p:blipFill>
        <p:spPr>
          <a:xfrm>
            <a:off x="0" y="977464"/>
            <a:ext cx="12191999" cy="4663440"/>
          </a:xfrm>
          <a:prstGeom prst="rect">
            <a:avLst/>
          </a:prstGeom>
          <a:blipFill dpi="0" rotWithShape="1">
            <a:blip r:embed="rId3">
              <a:alphaModFix amt="81000"/>
            </a:blip>
            <a:srcRect/>
            <a:stretch>
              <a:fillRect b="-47000"/>
            </a:stretch>
          </a:blipFill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851CD3CE-E5FE-4095-95D5-3887E4AF81B1}"/>
              </a:ext>
            </a:extLst>
          </p:cNvPr>
          <p:cNvSpPr/>
          <p:nvPr/>
        </p:nvSpPr>
        <p:spPr>
          <a:xfrm>
            <a:off x="-8603" y="977403"/>
            <a:ext cx="12192000" cy="4667112"/>
          </a:xfrm>
          <a:custGeom>
            <a:avLst/>
            <a:gdLst/>
            <a:ahLst/>
            <a:cxnLst/>
            <a:rect l="l" t="t" r="r" b="b"/>
            <a:pathLst>
              <a:path w="20104100" h="7732395">
                <a:moveTo>
                  <a:pt x="0" y="0"/>
                </a:moveTo>
                <a:lnTo>
                  <a:pt x="0" y="7732193"/>
                </a:lnTo>
                <a:lnTo>
                  <a:pt x="20104099" y="773219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9000"/>
            </a:blip>
            <a:srcRect/>
            <a:stretch>
              <a:fillRect b="-47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8EE772E8-92E7-4D15-8F75-95AA02664326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30732323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schools Main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0D0D9FFF-C581-4BF8-99C5-4DA995FE549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5"/>
          <a:stretch/>
        </p:blipFill>
        <p:spPr>
          <a:xfrm>
            <a:off x="0" y="977402"/>
            <a:ext cx="12192000" cy="4667113"/>
          </a:xfrm>
          <a:prstGeom prst="rect">
            <a:avLst/>
          </a:prstGeom>
          <a:blipFill dpi="0" rotWithShape="1">
            <a:blip r:embed="rId3">
              <a:alphaModFix amt="81000"/>
            </a:blip>
            <a:srcRect/>
            <a:stretch>
              <a:fillRect b="-47000"/>
            </a:stretch>
          </a:blipFill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851CD3CE-E5FE-4095-95D5-3887E4AF81B1}"/>
              </a:ext>
            </a:extLst>
          </p:cNvPr>
          <p:cNvSpPr/>
          <p:nvPr/>
        </p:nvSpPr>
        <p:spPr>
          <a:xfrm>
            <a:off x="-1" y="977403"/>
            <a:ext cx="12192000" cy="4667112"/>
          </a:xfrm>
          <a:custGeom>
            <a:avLst/>
            <a:gdLst/>
            <a:ahLst/>
            <a:cxnLst/>
            <a:rect l="l" t="t" r="r" b="b"/>
            <a:pathLst>
              <a:path w="20104100" h="7732395">
                <a:moveTo>
                  <a:pt x="0" y="0"/>
                </a:moveTo>
                <a:lnTo>
                  <a:pt x="0" y="7732193"/>
                </a:lnTo>
                <a:lnTo>
                  <a:pt x="20104099" y="773219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9000"/>
            </a:blip>
            <a:srcRect/>
            <a:stretch>
              <a:fillRect b="-47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F0DB9D97-6737-4A73-B170-37F86BC79670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3793152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schools Main Sl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0D0D9FFF-C581-4BF8-99C5-4DA995FE549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73"/>
          <a:stretch/>
        </p:blipFill>
        <p:spPr>
          <a:xfrm>
            <a:off x="0" y="977402"/>
            <a:ext cx="12191998" cy="4667113"/>
          </a:xfrm>
          <a:prstGeom prst="rect">
            <a:avLst/>
          </a:prstGeom>
          <a:blipFill dpi="0" rotWithShape="1">
            <a:blip r:embed="rId3">
              <a:alphaModFix amt="81000"/>
            </a:blip>
            <a:srcRect/>
            <a:stretch>
              <a:fillRect b="-47000"/>
            </a:stretch>
          </a:blipFill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851CD3CE-E5FE-4095-95D5-3887E4AF81B1}"/>
              </a:ext>
            </a:extLst>
          </p:cNvPr>
          <p:cNvSpPr/>
          <p:nvPr/>
        </p:nvSpPr>
        <p:spPr>
          <a:xfrm>
            <a:off x="-1" y="977403"/>
            <a:ext cx="12192000" cy="4667112"/>
          </a:xfrm>
          <a:custGeom>
            <a:avLst/>
            <a:gdLst/>
            <a:ahLst/>
            <a:cxnLst/>
            <a:rect l="l" t="t" r="r" b="b"/>
            <a:pathLst>
              <a:path w="20104100" h="7732395">
                <a:moveTo>
                  <a:pt x="0" y="0"/>
                </a:moveTo>
                <a:lnTo>
                  <a:pt x="0" y="7732193"/>
                </a:lnTo>
                <a:lnTo>
                  <a:pt x="20104099" y="773219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9000"/>
            </a:blip>
            <a:srcRect/>
            <a:stretch>
              <a:fillRect b="-47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4EC7E969-6830-4A7C-A9AC-8BBD8CE07AA2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2781694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E76AD-DF68-444D-81FC-78DC13B0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B72D7-08E5-44C5-B829-062DE66CD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DD500-1EEC-4B55-A2D2-520C4AC89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ACD27-6D3B-4FBE-80C0-E35662629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DCE43-1849-4BB4-A4BA-AB4CB419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79860-E93F-421A-BDAC-DE90BE16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99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xschools Main Sli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0D0D9FFF-C581-4BF8-99C5-4DA995FE549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8"/>
          <a:stretch/>
        </p:blipFill>
        <p:spPr>
          <a:xfrm>
            <a:off x="0" y="977402"/>
            <a:ext cx="12191998" cy="4667113"/>
          </a:xfrm>
          <a:prstGeom prst="rect">
            <a:avLst/>
          </a:prstGeom>
          <a:blipFill dpi="0" rotWithShape="1">
            <a:blip r:embed="rId3">
              <a:alphaModFix amt="81000"/>
            </a:blip>
            <a:srcRect/>
            <a:stretch>
              <a:fillRect b="-47000"/>
            </a:stretch>
          </a:blipFill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851CD3CE-E5FE-4095-95D5-3887E4AF81B1}"/>
              </a:ext>
            </a:extLst>
          </p:cNvPr>
          <p:cNvSpPr/>
          <p:nvPr/>
        </p:nvSpPr>
        <p:spPr>
          <a:xfrm>
            <a:off x="-9145" y="977403"/>
            <a:ext cx="12192000" cy="4667112"/>
          </a:xfrm>
          <a:custGeom>
            <a:avLst/>
            <a:gdLst/>
            <a:ahLst/>
            <a:cxnLst/>
            <a:rect l="l" t="t" r="r" b="b"/>
            <a:pathLst>
              <a:path w="20104100" h="7732395">
                <a:moveTo>
                  <a:pt x="0" y="0"/>
                </a:moveTo>
                <a:lnTo>
                  <a:pt x="0" y="7732193"/>
                </a:lnTo>
                <a:lnTo>
                  <a:pt x="20104099" y="773219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9000"/>
            </a:blip>
            <a:srcRect/>
            <a:stretch>
              <a:fillRect b="-47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20062372-4AEE-49C7-AB54-4113527C3CFB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10515489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xschools Main Slid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0D0D9FFF-C581-4BF8-99C5-4DA995FE54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9" b="21279"/>
          <a:stretch/>
        </p:blipFill>
        <p:spPr>
          <a:xfrm>
            <a:off x="0" y="977402"/>
            <a:ext cx="12191998" cy="4667113"/>
          </a:xfrm>
          <a:prstGeom prst="rect">
            <a:avLst/>
          </a:prstGeom>
          <a:blipFill dpi="0" rotWithShape="1">
            <a:blip r:embed="rId3">
              <a:alphaModFix amt="81000"/>
            </a:blip>
            <a:srcRect/>
            <a:stretch>
              <a:fillRect b="-47000"/>
            </a:stretch>
          </a:blipFill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851CD3CE-E5FE-4095-95D5-3887E4AF81B1}"/>
              </a:ext>
            </a:extLst>
          </p:cNvPr>
          <p:cNvSpPr/>
          <p:nvPr/>
        </p:nvSpPr>
        <p:spPr>
          <a:xfrm>
            <a:off x="0" y="977402"/>
            <a:ext cx="12192000" cy="4667112"/>
          </a:xfrm>
          <a:custGeom>
            <a:avLst/>
            <a:gdLst/>
            <a:ahLst/>
            <a:cxnLst/>
            <a:rect l="l" t="t" r="r" b="b"/>
            <a:pathLst>
              <a:path w="20104100" h="7732395">
                <a:moveTo>
                  <a:pt x="0" y="0"/>
                </a:moveTo>
                <a:lnTo>
                  <a:pt x="0" y="7732193"/>
                </a:lnTo>
                <a:lnTo>
                  <a:pt x="20104099" y="773219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9000"/>
            </a:blip>
            <a:srcRect/>
            <a:stretch>
              <a:fillRect b="-47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D1DF13EA-2E36-40B5-8710-6A8A0E58F3B3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32479522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ED117-7574-4BC1-B062-BA1CB2D39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969538D4-D1E6-47FB-84D0-10830684B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AC4BD62-6BD6-4343-926E-541010D53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DA2B83-E5FA-4378-BEF0-E83F02324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TX Schools">
            <a:extLst>
              <a:ext uri="{FF2B5EF4-FFF2-40B4-BE49-F238E27FC236}">
                <a16:creationId xmlns:a16="http://schemas.microsoft.com/office/drawing/2014/main" id="{0DE509E9-7926-4FEF-8BED-15153FF30A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6B9B84-5FC2-411F-9D94-75DCD1B4D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425BFC0-908A-40B6-8DCB-57347297F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58750" y="2159961"/>
            <a:ext cx="5181600" cy="33787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CBB13058-180C-9CE8-6C90-9C2E55B49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9660-63BC-4327-BEE4-57E47037A151}" type="datetime1">
              <a:rPr lang="en-US" smtClean="0"/>
              <a:t>2/2/2023</a:t>
            </a:fld>
            <a:endParaRPr lang="en-US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ABFFF11D-3632-6535-6B7D-0EC6EF4A6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4AA2EA7F-BF7B-AACB-81D1-E300BCE29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5711" y="6489520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495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5D6B6425-B0C3-4ACF-8865-DF61FDA20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2EF07EF-55B4-4D17-B427-75E322AC55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71DEA9-468D-403B-B945-35334477C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TX Schools">
            <a:extLst>
              <a:ext uri="{FF2B5EF4-FFF2-40B4-BE49-F238E27FC236}">
                <a16:creationId xmlns:a16="http://schemas.microsoft.com/office/drawing/2014/main" id="{97604BCD-F223-416F-A059-7D8244CC07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EFB360EE-CD1F-4DF3-9A13-2117A234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6E22713-EAFD-4DF7-B6B9-7A56A635B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7C5E990-1158-4BF3-8E9A-2D2257DBB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0559" y="2170066"/>
            <a:ext cx="9054203" cy="9281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0AF8AEC-6EB1-49FA-82F4-7BF3AC97A76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940559" y="3615185"/>
            <a:ext cx="9054203" cy="9281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Online Image Placeholder 28">
            <a:extLst>
              <a:ext uri="{FF2B5EF4-FFF2-40B4-BE49-F238E27FC236}">
                <a16:creationId xmlns:a16="http://schemas.microsoft.com/office/drawing/2014/main" id="{5317045B-5F2F-4437-A042-62BF8A8B50E9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567830" y="2155098"/>
            <a:ext cx="1169988" cy="1214437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30" name="Online Image Placeholder 28">
            <a:extLst>
              <a:ext uri="{FF2B5EF4-FFF2-40B4-BE49-F238E27FC236}">
                <a16:creationId xmlns:a16="http://schemas.microsoft.com/office/drawing/2014/main" id="{15448051-14DF-4946-B5D7-35B028A6072F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612244" y="3643454"/>
            <a:ext cx="1169988" cy="1214437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3FFAE-38F6-D2E9-FBE4-297401E837C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07F8FB3-90DB-49CF-B6CB-E93D7C593D95}" type="datetime1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8A96D-C221-C75F-A60B-A4985ACF3BF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BD96B5-53B9-A1C1-78A6-E9FAD885FC7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947954" y="6489517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21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ff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AEAA2799-EA66-466F-982C-5D76FCA3D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A114099-45FE-48B3-961D-D24D18E50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907AB5-69B6-4B44-A9CF-2E4EE825B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TX Schools">
            <a:extLst>
              <a:ext uri="{FF2B5EF4-FFF2-40B4-BE49-F238E27FC236}">
                <a16:creationId xmlns:a16="http://schemas.microsoft.com/office/drawing/2014/main" id="{23AE9F75-C8AE-4F1A-BB4D-08E9F96338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1238992-78EC-4BB2-9737-98F9E056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0A3E7C-4B02-482F-9458-EF8C70BD7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B62E579-73C1-4E91-AE9B-15FFE5359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017" y="4515332"/>
            <a:ext cx="2880023" cy="1299873"/>
          </a:xfrm>
        </p:spPr>
        <p:txBody>
          <a:bodyPr/>
          <a:lstStyle>
            <a:lvl1pPr marL="0" indent="0" algn="ctr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0644148-F024-4420-A3E9-EF0DE2675E1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39762" y="4478067"/>
            <a:ext cx="2880023" cy="1299873"/>
          </a:xfrm>
        </p:spPr>
        <p:txBody>
          <a:bodyPr/>
          <a:lstStyle>
            <a:lvl1pPr marL="0" indent="0" algn="ctr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20B0084-BA11-487D-B552-7909BDEFDD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574050" y="4515332"/>
            <a:ext cx="2880023" cy="1299873"/>
          </a:xfrm>
        </p:spPr>
        <p:txBody>
          <a:bodyPr/>
          <a:lstStyle>
            <a:lvl1pPr marL="0" indent="0" algn="ctr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A1B6D7BF-E08E-42A4-8565-B66BB136CB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15327" y="1538673"/>
            <a:ext cx="2880024" cy="2839699"/>
          </a:xfrm>
          <a:prstGeom prst="ellipse">
            <a:avLst/>
          </a:prstGeom>
          <a:ln>
            <a:solidFill>
              <a:srgbClr val="0D6CB9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BC43948E-F03E-4B5B-8918-424C581103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39761" y="1538673"/>
            <a:ext cx="2880024" cy="2839699"/>
          </a:xfrm>
          <a:prstGeom prst="ellipse">
            <a:avLst/>
          </a:prstGeom>
          <a:ln>
            <a:solidFill>
              <a:srgbClr val="0D6CB9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7572B26D-4C98-4803-9650-D8D33AC6A1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11631" y="1538673"/>
            <a:ext cx="2880024" cy="2839699"/>
          </a:xfrm>
          <a:prstGeom prst="ellipse">
            <a:avLst/>
          </a:prstGeom>
          <a:ln>
            <a:solidFill>
              <a:srgbClr val="0D6CB9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1709144-2D67-E3B8-04CF-553433A9C0B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7D07170-F7E7-4D79-AB4B-EC48D6FA817F}" type="datetime1">
              <a:rPr lang="en-US" smtClean="0"/>
              <a:t>2/2/2023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082EAA5-DBF7-527D-33EA-03E11BEE715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28DE0D1-82BE-FF56-87F2-30B7EF9507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9018973" y="6489520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779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_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>
            <a:extLst>
              <a:ext uri="{FF2B5EF4-FFF2-40B4-BE49-F238E27FC236}">
                <a16:creationId xmlns:a16="http://schemas.microsoft.com/office/drawing/2014/main" id="{D9D3F98A-57DE-4CF6-B30E-5A2AB0FB5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722713A-6272-493C-B16F-C55EF60659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A70650-716E-4B44-B8D6-A29F8F806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TX Schools">
            <a:extLst>
              <a:ext uri="{FF2B5EF4-FFF2-40B4-BE49-F238E27FC236}">
                <a16:creationId xmlns:a16="http://schemas.microsoft.com/office/drawing/2014/main" id="{288B0427-509E-4C50-B926-0901EA7429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0436617-9889-46EF-A1ED-1ED743F23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9A85BF-308D-4C08-A267-274ECB436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33CAA4F-B508-4EE1-BC54-5FE4D87EF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88407"/>
          </a:xfrm>
        </p:spPr>
        <p:txBody>
          <a:bodyPr>
            <a:normAutofit/>
          </a:bodyPr>
          <a:lstStyle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5F229FB-D6C6-4616-82B5-6BB35B065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884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8493C1-1EC7-218A-4AEA-AD98DB5D0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1073-4046-467A-92A2-ED35D55386DA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A06729-AE46-715F-6B0C-81EE7C95C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30006-92D6-4B28-A434-F60F3B9B6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339" y="6489516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076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and Text lef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7E6896DB-E344-FFC8-7BD2-66D831D95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6E2E6-BFD3-4646-BD19-1E7DF61BA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747BE-A440-4497-BDC8-BA2C9B58D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A4B58-2EE1-438A-BA46-A13B7661C5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071E0F-6746-434A-BAA8-62A9CF654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5D5440F-E771-4172-9673-E782E23EDA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FF9AF0-6FBE-486A-89B7-833CDBE0B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TX Schools">
            <a:extLst>
              <a:ext uri="{FF2B5EF4-FFF2-40B4-BE49-F238E27FC236}">
                <a16:creationId xmlns:a16="http://schemas.microsoft.com/office/drawing/2014/main" id="{D2ECF90C-50FC-4C19-BA78-61B70A058E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6BDC583-308A-4ABB-A2DF-A483ABB37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5658E4-E0EE-49AF-860B-97ED9F0CE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5D8B0-99D8-F9F7-5271-DE5D88234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6935-3568-4E8A-8FDD-1DACBF77556F}" type="datetime1">
              <a:rPr lang="en-US" smtClean="0"/>
              <a:t>2/2/2023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A022F6-D367-B946-CBA8-11AFDF7C5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1F52B12-891B-06A6-895D-D7D4D0E8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4588" y="6489516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476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67221F0F-4746-BB40-65E1-CB937D9DE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8B8C7F8A-DB6E-4993-875A-56BF1A6447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715892-99EF-48DE-807F-2CB0D406A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TX Schools">
            <a:extLst>
              <a:ext uri="{FF2B5EF4-FFF2-40B4-BE49-F238E27FC236}">
                <a16:creationId xmlns:a16="http://schemas.microsoft.com/office/drawing/2014/main" id="{1F9A21F4-AF88-4CC0-A367-58848E81D2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bject 8">
            <a:extLst>
              <a:ext uri="{FF2B5EF4-FFF2-40B4-BE49-F238E27FC236}">
                <a16:creationId xmlns:a16="http://schemas.microsoft.com/office/drawing/2014/main" id="{D094E726-9A13-4089-BA58-120B045600E9}"/>
              </a:ext>
            </a:extLst>
          </p:cNvPr>
          <p:cNvSpPr txBox="1"/>
          <p:nvPr userDrawn="1"/>
        </p:nvSpPr>
        <p:spPr>
          <a:xfrm>
            <a:off x="5030549" y="4405240"/>
            <a:ext cx="1497330" cy="804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580">
              <a:lnSpc>
                <a:spcPts val="1989"/>
              </a:lnSpc>
            </a:pP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ility</a:t>
            </a:r>
            <a:r>
              <a:rPr sz="1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voice</a:t>
            </a:r>
            <a:endParaRPr sz="1800">
              <a:latin typeface="Arial"/>
              <a:cs typeface="Arial"/>
            </a:endParaRPr>
          </a:p>
          <a:p>
            <a:pPr indent="52069">
              <a:lnSpc>
                <a:spcPct val="100000"/>
              </a:lnSpc>
            </a:pP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ice</a:t>
            </a:r>
            <a:r>
              <a:rPr sz="1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pack</a:t>
            </a:r>
            <a:r>
              <a:rPr sz="18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>
                <a:solidFill>
                  <a:srgbClr val="FFFFFF"/>
                </a:solidFill>
                <a:latin typeface="Arial"/>
                <a:cs typeface="Arial"/>
              </a:rPr>
              <a:t>has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nistration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25">
                <a:solidFill>
                  <a:srgbClr val="FFFFFF"/>
                </a:solidFill>
                <a:latin typeface="Arial"/>
                <a:cs typeface="Arial"/>
              </a:rPr>
              <a:t> 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7F5797B-BD0D-414F-B68A-155492404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510F3D5-5A06-4106-8C63-C9F47EEB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E6567A92-A850-4892-9C72-CE526ACA6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04822806-A6DE-4462-B3D0-9E0804BD5F7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1830266"/>
            <a:ext cx="5181600" cy="2104563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DD033658-3C8F-44DD-A8DB-1AEE7EE8E7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4199063"/>
            <a:ext cx="5181600" cy="1520601"/>
          </a:xfrm>
          <a:gradFill flip="none" rotWithShape="1">
            <a:gsLst>
              <a:gs pos="0">
                <a:srgbClr val="0D6CB9">
                  <a:shade val="30000"/>
                  <a:satMod val="115000"/>
                </a:srgbClr>
              </a:gs>
              <a:gs pos="50000">
                <a:srgbClr val="0D6CB9">
                  <a:shade val="67500"/>
                  <a:satMod val="115000"/>
                </a:srgbClr>
              </a:gs>
              <a:gs pos="100000">
                <a:srgbClr val="0D6CB9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AD4883-0E13-69DB-C3C0-2530EB84A54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396534D-CE26-423E-BF3E-AC6FE3BA28E3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C23A86-2AE2-84E9-F39E-D3F3D620DE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C8331-D0AE-06A1-3D98-B7F5AC874D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01217" y="6498393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599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Q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9FC87505-634B-9D6E-74B8-5FF97D3D2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3EEF6E6-C033-45CD-8C67-49D0AFF188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D4DAEA-FD00-4844-86F9-DA5B8B17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TX Schools">
            <a:extLst>
              <a:ext uri="{FF2B5EF4-FFF2-40B4-BE49-F238E27FC236}">
                <a16:creationId xmlns:a16="http://schemas.microsoft.com/office/drawing/2014/main" id="{41DA6BD6-3387-483E-B5BF-CDE69DA37E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5B36102-006C-4ED9-A568-95E9C7C44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5298E4-5999-496A-B61D-20A413A7A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0E83B92-6879-4AF7-A822-DF2420F288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199" y="1202447"/>
            <a:ext cx="10515600" cy="823912"/>
          </a:xfrm>
        </p:spPr>
        <p:txBody>
          <a:bodyPr anchor="b"/>
          <a:lstStyle>
            <a:lvl1pPr marL="3429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Click to edit Master text styles</a:t>
            </a:r>
          </a:p>
        </p:txBody>
      </p:sp>
      <p:sp>
        <p:nvSpPr>
          <p:cNvPr id="25" name="Text Placeholder 46">
            <a:extLst>
              <a:ext uri="{FF2B5EF4-FFF2-40B4-BE49-F238E27FC236}">
                <a16:creationId xmlns:a16="http://schemas.microsoft.com/office/drawing/2014/main" id="{60E355C5-69F2-4115-8CD6-F6E9D6AFED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90951" y="2542391"/>
            <a:ext cx="6756704" cy="2572734"/>
          </a:xfrm>
          <a:gradFill flip="none" rotWithShape="1">
            <a:gsLst>
              <a:gs pos="0">
                <a:srgbClr val="0D6CB9">
                  <a:shade val="30000"/>
                  <a:satMod val="115000"/>
                </a:srgbClr>
              </a:gs>
              <a:gs pos="50000">
                <a:srgbClr val="0D6CB9">
                  <a:shade val="67500"/>
                  <a:satMod val="115000"/>
                </a:srgbClr>
              </a:gs>
              <a:gs pos="100000">
                <a:srgbClr val="0D6CB9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Online Image Placeholder 28">
            <a:extLst>
              <a:ext uri="{FF2B5EF4-FFF2-40B4-BE49-F238E27FC236}">
                <a16:creationId xmlns:a16="http://schemas.microsoft.com/office/drawing/2014/main" id="{C847C761-0349-4755-9D8B-01D36EB66112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838199" y="2548167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27" name="Online Image Placeholder 28">
            <a:extLst>
              <a:ext uri="{FF2B5EF4-FFF2-40B4-BE49-F238E27FC236}">
                <a16:creationId xmlns:a16="http://schemas.microsoft.com/office/drawing/2014/main" id="{09F5889A-9F68-453B-B25C-846D5C048CE9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838199" y="3447134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28" name="Online Image Placeholder 28">
            <a:extLst>
              <a:ext uri="{FF2B5EF4-FFF2-40B4-BE49-F238E27FC236}">
                <a16:creationId xmlns:a16="http://schemas.microsoft.com/office/drawing/2014/main" id="{1FFBA4DB-AA65-43CB-B4A6-3F5C83EC1DC4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838199" y="4363401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29" name="Online Image Placeholder 28">
            <a:extLst>
              <a:ext uri="{FF2B5EF4-FFF2-40B4-BE49-F238E27FC236}">
                <a16:creationId xmlns:a16="http://schemas.microsoft.com/office/drawing/2014/main" id="{FF434204-B74D-4911-8E96-0366275B6F3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9202976" y="2054310"/>
            <a:ext cx="1367111" cy="3934136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30" name="Online Image Placeholder 28">
            <a:extLst>
              <a:ext uri="{FF2B5EF4-FFF2-40B4-BE49-F238E27FC236}">
                <a16:creationId xmlns:a16="http://schemas.microsoft.com/office/drawing/2014/main" id="{EE0DD091-8EC6-4086-9679-DE73A3693259}"/>
              </a:ext>
            </a:extLst>
          </p:cNvPr>
          <p:cNvSpPr>
            <a:spLocks noGrp="1"/>
          </p:cNvSpPr>
          <p:nvPr>
            <p:ph type="clipArt" sz="quarter" idx="16"/>
          </p:nvPr>
        </p:nvSpPr>
        <p:spPr>
          <a:xfrm>
            <a:off x="10587843" y="2049213"/>
            <a:ext cx="1367111" cy="3934136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54B71F-BC8E-987F-30F2-4E8EA6431A4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56CAF84-9063-4BCC-847B-9262CC9994AB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82A0C2-C606-1F38-1E45-C8FE25D1C23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17444-45EF-9001-7CAC-D689D6EAC96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956832" y="6498393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146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Content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FFA599C6-575C-543A-FCDC-2CFEF74EE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6277016-4AA4-4684-90A0-87F898422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0A4B73-20B3-4805-89C0-9B9FE192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TX Schools">
            <a:extLst>
              <a:ext uri="{FF2B5EF4-FFF2-40B4-BE49-F238E27FC236}">
                <a16:creationId xmlns:a16="http://schemas.microsoft.com/office/drawing/2014/main" id="{E9D7886F-796C-4642-9508-D1C3A30B33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33BEAA3-0EC1-4A90-8493-90BE028E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F3459C-A92F-4BF6-B97F-5C3DF4309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D556137-E5DD-49CB-965C-9A4FC8146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1FA80F26-B830-4935-9CEE-A40F1D6C2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0D1EA5-586D-406F-2953-510C982EF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0F84-2BDB-4733-B8D6-6A0B210BB83E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0517F-6E30-DBF2-ADC8-ECDDFF75A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C5084-6C76-61D7-B076-85A8F8530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5710" y="6489518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65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D2C11-337E-417E-A49C-BC3E2C9CA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E89D8-03A5-4416-B8D3-24E865084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54573-ABC1-4010-9037-CE8CC1F89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5486-32A5-446D-84CC-ED75E599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857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am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5">
            <a:extLst>
              <a:ext uri="{FF2B5EF4-FFF2-40B4-BE49-F238E27FC236}">
                <a16:creationId xmlns:a16="http://schemas.microsoft.com/office/drawing/2014/main" id="{BF881088-D1EC-2DEC-502E-C042C1F08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F8AD552-70B1-4C91-B70F-55840DB2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EDE36C-AD80-4B3F-B4C6-70BA0B8C3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nline Image Placeholder 28">
            <a:extLst>
              <a:ext uri="{FF2B5EF4-FFF2-40B4-BE49-F238E27FC236}">
                <a16:creationId xmlns:a16="http://schemas.microsoft.com/office/drawing/2014/main" id="{8ED0A6D3-8E93-4082-AB7A-CB926F329A0F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297270" y="2740533"/>
            <a:ext cx="899619" cy="869554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28" name="Online Image Placeholder 28">
            <a:extLst>
              <a:ext uri="{FF2B5EF4-FFF2-40B4-BE49-F238E27FC236}">
                <a16:creationId xmlns:a16="http://schemas.microsoft.com/office/drawing/2014/main" id="{7BE0127D-D4FD-4B66-A454-0451478DD6D4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334452" y="4697572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29" name="Online Image Placeholder 28">
            <a:extLst>
              <a:ext uri="{FF2B5EF4-FFF2-40B4-BE49-F238E27FC236}">
                <a16:creationId xmlns:a16="http://schemas.microsoft.com/office/drawing/2014/main" id="{AD176CF0-7DA0-41ED-A6D9-B6903706A325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3878762" y="3682036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30" name="Online Image Placeholder 28">
            <a:extLst>
              <a:ext uri="{FF2B5EF4-FFF2-40B4-BE49-F238E27FC236}">
                <a16:creationId xmlns:a16="http://schemas.microsoft.com/office/drawing/2014/main" id="{54527EB4-6E99-489C-B32C-772DD4E8F630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7540719" y="3087901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31" name="Online Image Placeholder 28">
            <a:extLst>
              <a:ext uri="{FF2B5EF4-FFF2-40B4-BE49-F238E27FC236}">
                <a16:creationId xmlns:a16="http://schemas.microsoft.com/office/drawing/2014/main" id="{9C5D1E47-E539-40DD-A47E-688F26B2B3A2}"/>
              </a:ext>
            </a:extLst>
          </p:cNvPr>
          <p:cNvSpPr>
            <a:spLocks noGrp="1"/>
          </p:cNvSpPr>
          <p:nvPr>
            <p:ph type="clipArt" sz="quarter" idx="16"/>
          </p:nvPr>
        </p:nvSpPr>
        <p:spPr>
          <a:xfrm>
            <a:off x="6377865" y="4674667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115E484-34B4-47B4-A74E-F4397288F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715" y="1618932"/>
            <a:ext cx="10514084" cy="754322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CB34649-577E-4AB2-A94D-2C0335BC8B7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233823" y="2760953"/>
            <a:ext cx="363045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8068705-55DB-4905-928C-F31A1B02EC2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78381" y="3607745"/>
            <a:ext cx="363045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F8365E1-9E5D-4CC4-B0F5-040A8446AC4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454187" y="3053106"/>
            <a:ext cx="363045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C33A57B-68C9-443F-8120-9F7A838AAF74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1233823" y="4667608"/>
            <a:ext cx="363045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5BFF789-E41E-4CFE-97CE-CE11BEE71AF1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277484" y="4662777"/>
            <a:ext cx="363045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CE0D085B-6ECE-0AD2-BE70-E9CE64C57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588970-D32C-B92B-57FA-EC63C0017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TX Schools">
            <a:extLst>
              <a:ext uri="{FF2B5EF4-FFF2-40B4-BE49-F238E27FC236}">
                <a16:creationId xmlns:a16="http://schemas.microsoft.com/office/drawing/2014/main" id="{2BCFA045-BC2E-C1E6-290E-7533359A06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795B25-B436-71E3-3CBE-A2473558CA0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002A2C9B-B327-46DC-9667-35C2B2FB2965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F6459-2341-43F3-9DD5-87DE775AED3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119D5-C723-F423-904F-5B578FFD06D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956831" y="6498396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625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7D934412-A4D7-887A-48C9-777F457A8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899D15-6DA8-44CE-A131-C3E1A2CEE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77B933-C8A9-45FD-AA77-F624D022F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30A088A-E839-4253-86D1-DC5C1222D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4075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CFCE414-A728-2CD5-AFE0-D103AADA4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D22298-4E39-33ED-7EEC-1012684F7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TX Schools">
            <a:extLst>
              <a:ext uri="{FF2B5EF4-FFF2-40B4-BE49-F238E27FC236}">
                <a16:creationId xmlns:a16="http://schemas.microsoft.com/office/drawing/2014/main" id="{5EA97A9A-7538-3BB8-E62A-61E6A87211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1955CB-8264-52F8-E59F-8A876F431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309C-56FD-4266-9805-6BD9BBC37C4D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6C991-8A78-B5E7-9688-D4542EAD8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4BB8F-A3B0-429C-F841-AA196570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4585" y="6498393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6189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Slide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5">
            <a:extLst>
              <a:ext uri="{FF2B5EF4-FFF2-40B4-BE49-F238E27FC236}">
                <a16:creationId xmlns:a16="http://schemas.microsoft.com/office/drawing/2014/main" id="{A7742985-7963-5FAB-C45A-7496E26EB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E2EC-BFA9-43C2-869E-830712C87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9C83E2F-393B-4665-A043-B170D8888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88E111-319D-4B8A-9AD1-1033C45B5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42D0FE1-B3B1-3797-5FF7-9AC7B4427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80B2DD-CBB3-C25E-14C0-1CE03938F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TX Schools">
            <a:extLst>
              <a:ext uri="{FF2B5EF4-FFF2-40B4-BE49-F238E27FC236}">
                <a16:creationId xmlns:a16="http://schemas.microsoft.com/office/drawing/2014/main" id="{C386432D-05D0-A19C-5069-128D624802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B5258B-45B9-DEEB-2741-767466E9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6F4C7-D08A-4237-A550-168B7BE84031}" type="datetime1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175286-D8A6-B736-E3B6-5449E88E4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166BE-CC8B-0EA4-35AE-08357FE28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7955" y="6489518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948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No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F6B6A56-FC7D-4002-BCC6-0121FEEEE3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7FFABD-9044-4414-94D8-5C24B1FE8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TX Schools">
            <a:extLst>
              <a:ext uri="{FF2B5EF4-FFF2-40B4-BE49-F238E27FC236}">
                <a16:creationId xmlns:a16="http://schemas.microsoft.com/office/drawing/2014/main" id="{DCAC8301-4C20-4F20-8979-7B7AB40C21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object 2">
            <a:extLst>
              <a:ext uri="{FF2B5EF4-FFF2-40B4-BE49-F238E27FC236}">
                <a16:creationId xmlns:a16="http://schemas.microsoft.com/office/drawing/2014/main" id="{5ACAE287-5F69-4648-BA50-8229F9D08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51274"/>
            <a:ext cx="12192000" cy="6038335"/>
            <a:chOff x="0" y="2293123"/>
            <a:chExt cx="20104100" cy="7732395"/>
          </a:xfrm>
          <a:blipFill dpi="0" rotWithShape="1">
            <a:blip r:embed="rId4">
              <a:alphaModFix amt="89000"/>
            </a:blip>
            <a:srcRect/>
            <a:stretch>
              <a:fillRect b="-47000"/>
            </a:stretch>
          </a:blipFill>
        </p:grpSpPr>
        <p:pic>
          <p:nvPicPr>
            <p:cNvPr id="12" name="object 3">
              <a:extLst>
                <a:ext uri="{FF2B5EF4-FFF2-40B4-BE49-F238E27FC236}">
                  <a16:creationId xmlns:a16="http://schemas.microsoft.com/office/drawing/2014/main" id="{871C00F8-AB15-445A-A954-6B881B56890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293123"/>
              <a:ext cx="20104099" cy="7732193"/>
            </a:xfrm>
            <a:prstGeom prst="rect">
              <a:avLst/>
            </a:prstGeom>
            <a:grpFill/>
          </p:spPr>
        </p:pic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E64E69E6-8F17-4784-B1AF-1746B2168EF9}"/>
                </a:ext>
              </a:extLst>
            </p:cNvPr>
            <p:cNvSpPr/>
            <p:nvPr/>
          </p:nvSpPr>
          <p:spPr>
            <a:xfrm>
              <a:off x="0" y="2293123"/>
              <a:ext cx="20104100" cy="7732395"/>
            </a:xfrm>
            <a:custGeom>
              <a:avLst/>
              <a:gdLst/>
              <a:ahLst/>
              <a:cxnLst/>
              <a:rect l="l" t="t" r="r" b="b"/>
              <a:pathLst>
                <a:path w="20104100" h="7732395">
                  <a:moveTo>
                    <a:pt x="0" y="0"/>
                  </a:moveTo>
                  <a:lnTo>
                    <a:pt x="0" y="7732193"/>
                  </a:lnTo>
                  <a:lnTo>
                    <a:pt x="20104099" y="7732193"/>
                  </a:lnTo>
                  <a:lnTo>
                    <a:pt x="20104099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9CA8D35-D345-492F-9F1B-7E86B4DCA9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2240" y="6211188"/>
            <a:ext cx="9415272" cy="702188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Supporting Student Success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1633F7A-71EB-4F8B-B535-FE7AFE0FA79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7512" y="2040578"/>
            <a:ext cx="5181600" cy="2104563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9E1BC2-7F8F-41DA-B085-EA6CF5E214F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644EDCB-F129-4AF9-99A7-6F52681AB73F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743B3-DF0F-C05C-1E93-1C4EF4C0C0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0B521-F331-B3F3-AA17-A16E3FFB117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75192" y="6484366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388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for joi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19AF9E5A-0D78-4E21-B7CE-44FB9BB8C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67177"/>
            <a:ext cx="12192000" cy="6038335"/>
            <a:chOff x="0" y="2293123"/>
            <a:chExt cx="20104100" cy="7732395"/>
          </a:xfrm>
          <a:blipFill dpi="0" rotWithShape="1">
            <a:blip r:embed="rId2">
              <a:alphaModFix amt="89000"/>
            </a:blip>
            <a:srcRect/>
            <a:stretch>
              <a:fillRect b="-47000"/>
            </a:stretch>
          </a:blipFill>
        </p:grpSpPr>
        <p:pic>
          <p:nvPicPr>
            <p:cNvPr id="12" name="object 3">
              <a:extLst>
                <a:ext uri="{FF2B5EF4-FFF2-40B4-BE49-F238E27FC236}">
                  <a16:creationId xmlns:a16="http://schemas.microsoft.com/office/drawing/2014/main" id="{CC4967EC-A277-4E26-AD39-A9DA65B9DB6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93123"/>
              <a:ext cx="20104099" cy="7732193"/>
            </a:xfrm>
            <a:prstGeom prst="rect">
              <a:avLst/>
            </a:prstGeom>
            <a:grpFill/>
          </p:spPr>
        </p:pic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54FE40F0-C4A3-4D87-A2BD-659AFB4B5CC3}"/>
                </a:ext>
              </a:extLst>
            </p:cNvPr>
            <p:cNvSpPr/>
            <p:nvPr/>
          </p:nvSpPr>
          <p:spPr>
            <a:xfrm>
              <a:off x="0" y="2293123"/>
              <a:ext cx="20104100" cy="7732395"/>
            </a:xfrm>
            <a:custGeom>
              <a:avLst/>
              <a:gdLst/>
              <a:ahLst/>
              <a:cxnLst/>
              <a:rect l="l" t="t" r="r" b="b"/>
              <a:pathLst>
                <a:path w="20104100" h="7732395">
                  <a:moveTo>
                    <a:pt x="0" y="0"/>
                  </a:moveTo>
                  <a:lnTo>
                    <a:pt x="0" y="7732193"/>
                  </a:lnTo>
                  <a:lnTo>
                    <a:pt x="20104099" y="7732193"/>
                  </a:lnTo>
                  <a:lnTo>
                    <a:pt x="20104099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F6F3FA-A7E5-4FF4-9E60-D2D0C346A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B904740-FF83-47F5-8D20-4248FF4AC5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2240" y="6211188"/>
            <a:ext cx="9415272" cy="702188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Supporting Student Success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8501BD3-B1C0-46EC-A491-A6B4817B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610759D1-3466-4C05-8E5A-84063A71F51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1718278"/>
            <a:ext cx="6092941" cy="2104563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FF4FB53-20F2-41FE-9EB4-208E5D0AADE6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838198" y="4114049"/>
            <a:ext cx="6092941" cy="93411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38EC23C7-0646-4437-ACF6-CE430DCC1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9524" y="1424269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F2C7EBA-A473-21B5-4AE7-82C80EDEE3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A3FFD7-E53D-CD81-21A4-80D340685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TX Schools">
            <a:extLst>
              <a:ext uri="{FF2B5EF4-FFF2-40B4-BE49-F238E27FC236}">
                <a16:creationId xmlns:a16="http://schemas.microsoft.com/office/drawing/2014/main" id="{61FD4853-D238-0D3C-3D3A-EC057CF16A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5CC964-BF3E-5BCD-E001-BB4A5C21C11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9D8948B-0B78-4283-B51B-C3377121FFDE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AA8790-7BB6-BD00-5640-7ECE94E0E1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9911F-7A8A-C121-5E1F-412B49F7A9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4336" y="6493510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454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3994E0-CCA2-4688-B3FA-73C9E5466F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E9B04-C486-4DAC-85D8-056F82865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06C8F-9078-44C3-9AB8-FED585D6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B25B-3A83-4A08-8163-4B051335823F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B2ECB-4BCD-4E3A-A35B-3BCB8196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2900C-0BE1-419B-8843-EE9539109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385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C30A-9A48-4073-91EA-0A3FC2431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C7FE6-B445-462B-8986-FF1CE2818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7FBBD-5A36-4915-9180-E69539A4CC4E}" type="datetime1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29365D-E420-46B0-9D8C-24733ED1A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150F9-B630-4A0F-AA4B-E2C5A555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94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C6B929-06AD-46C4-B8C2-BB67F0C0A715}" type="datetime1">
              <a:rPr lang="en-US" smtClean="0"/>
              <a:t>2/2/2023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029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218C-A2E5-4660-8A3F-930DBAFBE6F6}" type="datetime1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78527" y="1845733"/>
            <a:ext cx="4937760" cy="4023359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accent4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chemeClr val="accent6"/>
              </a:buClr>
              <a:defRPr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75713" y="1845733"/>
            <a:ext cx="4937760" cy="4023359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accent4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chemeClr val="accent6"/>
              </a:buClr>
              <a:defRPr b="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6810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E50EB-177A-419C-8683-6DA9A2DE0731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38199" y="1825625"/>
            <a:ext cx="10515599" cy="4302459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accent4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chemeClr val="accent6"/>
              </a:buClr>
              <a:defRPr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7587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478F5-6DC6-4C2A-9661-510BABB3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3DBBB-55EC-4C1D-A3E2-961268C60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9B5CE-65D0-4B5A-AC75-7F2C56234E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FFA6A7-3321-4439-8381-824F76EB7247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AACF7-BD5A-4EB0-86FB-A91E67075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A4551-AD01-449F-B76A-8CEF081DE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5486-32A5-446D-84CC-ED75E599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221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F22E-5A67-42DF-989A-D84937A469DB}" type="datetime1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85763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66064" y="1563757"/>
            <a:ext cx="5101055" cy="4644538"/>
          </a:xfrm>
          <a:solidFill>
            <a:srgbClr val="0D6CB9"/>
          </a:solidFill>
        </p:spPr>
        <p:txBody>
          <a:bodyPr lIns="365760" tIns="365760" rIns="365760" bIns="365760"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331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BCE8-90F0-4FF8-9BFD-01C9AC6CDA1A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6402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schools 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DC561CAD-0349-4E50-944E-2A243BFD8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" y="977403"/>
            <a:ext cx="12192000" cy="4667112"/>
            <a:chOff x="0" y="2293123"/>
            <a:chExt cx="20104100" cy="7732395"/>
          </a:xfrm>
          <a:blipFill dpi="0" rotWithShape="1">
            <a:blip r:embed="rId2">
              <a:alphaModFix amt="81000"/>
            </a:blip>
            <a:srcRect/>
            <a:stretch>
              <a:fillRect b="-47000"/>
            </a:stretch>
          </a:blipFill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0D0D9FFF-C581-4BF8-99C5-4DA995FE549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93123"/>
              <a:ext cx="20104099" cy="7732193"/>
            </a:xfrm>
            <a:prstGeom prst="rect">
              <a:avLst/>
            </a:prstGeom>
            <a:grpFill/>
          </p:spPr>
        </p:pic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851CD3CE-E5FE-4095-95D5-3887E4AF81B1}"/>
                </a:ext>
              </a:extLst>
            </p:cNvPr>
            <p:cNvSpPr/>
            <p:nvPr/>
          </p:nvSpPr>
          <p:spPr>
            <a:xfrm>
              <a:off x="0" y="2293123"/>
              <a:ext cx="20104100" cy="7732395"/>
            </a:xfrm>
            <a:custGeom>
              <a:avLst/>
              <a:gdLst/>
              <a:ahLst/>
              <a:cxnLst/>
              <a:rect l="l" t="t" r="r" b="b"/>
              <a:pathLst>
                <a:path w="20104100" h="7732395">
                  <a:moveTo>
                    <a:pt x="0" y="0"/>
                  </a:moveTo>
                  <a:lnTo>
                    <a:pt x="0" y="7732193"/>
                  </a:lnTo>
                  <a:lnTo>
                    <a:pt x="20104099" y="7732193"/>
                  </a:lnTo>
                  <a:lnTo>
                    <a:pt x="20104099" y="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>
                <a:alphaModFix amt="89000"/>
              </a:blip>
              <a:srcRect/>
              <a:stretch>
                <a:fillRect b="-47000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91FE-CAFE-4526-AA24-9840E49175CD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23815711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schools Main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0D0D9FFF-C581-4BF8-99C5-4DA995FE549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1" b="30997"/>
          <a:stretch/>
        </p:blipFill>
        <p:spPr>
          <a:xfrm>
            <a:off x="0" y="977464"/>
            <a:ext cx="12191999" cy="4663440"/>
          </a:xfrm>
          <a:prstGeom prst="rect">
            <a:avLst/>
          </a:prstGeom>
          <a:blipFill dpi="0" rotWithShape="1">
            <a:blip r:embed="rId3">
              <a:alphaModFix amt="81000"/>
            </a:blip>
            <a:srcRect/>
            <a:stretch>
              <a:fillRect b="-47000"/>
            </a:stretch>
          </a:blipFill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851CD3CE-E5FE-4095-95D5-3887E4AF81B1}"/>
              </a:ext>
            </a:extLst>
          </p:cNvPr>
          <p:cNvSpPr/>
          <p:nvPr/>
        </p:nvSpPr>
        <p:spPr>
          <a:xfrm>
            <a:off x="-8603" y="977403"/>
            <a:ext cx="12192000" cy="4667112"/>
          </a:xfrm>
          <a:custGeom>
            <a:avLst/>
            <a:gdLst/>
            <a:ahLst/>
            <a:cxnLst/>
            <a:rect l="l" t="t" r="r" b="b"/>
            <a:pathLst>
              <a:path w="20104100" h="7732395">
                <a:moveTo>
                  <a:pt x="0" y="0"/>
                </a:moveTo>
                <a:lnTo>
                  <a:pt x="0" y="7732193"/>
                </a:lnTo>
                <a:lnTo>
                  <a:pt x="20104099" y="773219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9000"/>
            </a:blip>
            <a:srcRect/>
            <a:stretch>
              <a:fillRect b="-47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8EE772E8-92E7-4D15-8F75-95AA02664326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299406501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schools Main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0D0D9FFF-C581-4BF8-99C5-4DA995FE549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5"/>
          <a:stretch/>
        </p:blipFill>
        <p:spPr>
          <a:xfrm>
            <a:off x="0" y="977402"/>
            <a:ext cx="12192000" cy="4667113"/>
          </a:xfrm>
          <a:prstGeom prst="rect">
            <a:avLst/>
          </a:prstGeom>
          <a:blipFill dpi="0" rotWithShape="1">
            <a:blip r:embed="rId3">
              <a:alphaModFix amt="81000"/>
            </a:blip>
            <a:srcRect/>
            <a:stretch>
              <a:fillRect b="-47000"/>
            </a:stretch>
          </a:blipFill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851CD3CE-E5FE-4095-95D5-3887E4AF81B1}"/>
              </a:ext>
            </a:extLst>
          </p:cNvPr>
          <p:cNvSpPr/>
          <p:nvPr/>
        </p:nvSpPr>
        <p:spPr>
          <a:xfrm>
            <a:off x="-1" y="977403"/>
            <a:ext cx="12192000" cy="4667112"/>
          </a:xfrm>
          <a:custGeom>
            <a:avLst/>
            <a:gdLst/>
            <a:ahLst/>
            <a:cxnLst/>
            <a:rect l="l" t="t" r="r" b="b"/>
            <a:pathLst>
              <a:path w="20104100" h="7732395">
                <a:moveTo>
                  <a:pt x="0" y="0"/>
                </a:moveTo>
                <a:lnTo>
                  <a:pt x="0" y="7732193"/>
                </a:lnTo>
                <a:lnTo>
                  <a:pt x="20104099" y="773219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9000"/>
            </a:blip>
            <a:srcRect/>
            <a:stretch>
              <a:fillRect b="-47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F0DB9D97-6737-4A73-B170-37F86BC79670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22728903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schools Main Sl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0D0D9FFF-C581-4BF8-99C5-4DA995FE549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73"/>
          <a:stretch/>
        </p:blipFill>
        <p:spPr>
          <a:xfrm>
            <a:off x="0" y="977402"/>
            <a:ext cx="12191998" cy="4667113"/>
          </a:xfrm>
          <a:prstGeom prst="rect">
            <a:avLst/>
          </a:prstGeom>
          <a:blipFill dpi="0" rotWithShape="1">
            <a:blip r:embed="rId3">
              <a:alphaModFix amt="81000"/>
            </a:blip>
            <a:srcRect/>
            <a:stretch>
              <a:fillRect b="-47000"/>
            </a:stretch>
          </a:blipFill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851CD3CE-E5FE-4095-95D5-3887E4AF81B1}"/>
              </a:ext>
            </a:extLst>
          </p:cNvPr>
          <p:cNvSpPr/>
          <p:nvPr/>
        </p:nvSpPr>
        <p:spPr>
          <a:xfrm>
            <a:off x="-1" y="977403"/>
            <a:ext cx="12192000" cy="4667112"/>
          </a:xfrm>
          <a:custGeom>
            <a:avLst/>
            <a:gdLst/>
            <a:ahLst/>
            <a:cxnLst/>
            <a:rect l="l" t="t" r="r" b="b"/>
            <a:pathLst>
              <a:path w="20104100" h="7732395">
                <a:moveTo>
                  <a:pt x="0" y="0"/>
                </a:moveTo>
                <a:lnTo>
                  <a:pt x="0" y="7732193"/>
                </a:lnTo>
                <a:lnTo>
                  <a:pt x="20104099" y="773219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9000"/>
            </a:blip>
            <a:srcRect/>
            <a:stretch>
              <a:fillRect b="-47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4EC7E969-6830-4A7C-A9AC-8BBD8CE07AA2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183392600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xschools Main Sli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0D0D9FFF-C581-4BF8-99C5-4DA995FE549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8"/>
          <a:stretch/>
        </p:blipFill>
        <p:spPr>
          <a:xfrm>
            <a:off x="0" y="977402"/>
            <a:ext cx="12191998" cy="4667113"/>
          </a:xfrm>
          <a:prstGeom prst="rect">
            <a:avLst/>
          </a:prstGeom>
          <a:blipFill dpi="0" rotWithShape="1">
            <a:blip r:embed="rId3">
              <a:alphaModFix amt="81000"/>
            </a:blip>
            <a:srcRect/>
            <a:stretch>
              <a:fillRect b="-47000"/>
            </a:stretch>
          </a:blipFill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851CD3CE-E5FE-4095-95D5-3887E4AF81B1}"/>
              </a:ext>
            </a:extLst>
          </p:cNvPr>
          <p:cNvSpPr/>
          <p:nvPr/>
        </p:nvSpPr>
        <p:spPr>
          <a:xfrm>
            <a:off x="-9145" y="977403"/>
            <a:ext cx="12192000" cy="4667112"/>
          </a:xfrm>
          <a:custGeom>
            <a:avLst/>
            <a:gdLst/>
            <a:ahLst/>
            <a:cxnLst/>
            <a:rect l="l" t="t" r="r" b="b"/>
            <a:pathLst>
              <a:path w="20104100" h="7732395">
                <a:moveTo>
                  <a:pt x="0" y="0"/>
                </a:moveTo>
                <a:lnTo>
                  <a:pt x="0" y="7732193"/>
                </a:lnTo>
                <a:lnTo>
                  <a:pt x="20104099" y="773219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9000"/>
            </a:blip>
            <a:srcRect/>
            <a:stretch>
              <a:fillRect b="-47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20062372-4AEE-49C7-AB54-4113527C3CFB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13872323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xschools Main Slid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0D0D9FFF-C581-4BF8-99C5-4DA995FE54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9" b="21279"/>
          <a:stretch/>
        </p:blipFill>
        <p:spPr>
          <a:xfrm>
            <a:off x="0" y="977402"/>
            <a:ext cx="12191998" cy="4667113"/>
          </a:xfrm>
          <a:prstGeom prst="rect">
            <a:avLst/>
          </a:prstGeom>
          <a:blipFill dpi="0" rotWithShape="1">
            <a:blip r:embed="rId3">
              <a:alphaModFix amt="81000"/>
            </a:blip>
            <a:srcRect/>
            <a:stretch>
              <a:fillRect b="-47000"/>
            </a:stretch>
          </a:blipFill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851CD3CE-E5FE-4095-95D5-3887E4AF81B1}"/>
              </a:ext>
            </a:extLst>
          </p:cNvPr>
          <p:cNvSpPr/>
          <p:nvPr/>
        </p:nvSpPr>
        <p:spPr>
          <a:xfrm>
            <a:off x="0" y="977402"/>
            <a:ext cx="12192000" cy="4667112"/>
          </a:xfrm>
          <a:custGeom>
            <a:avLst/>
            <a:gdLst/>
            <a:ahLst/>
            <a:cxnLst/>
            <a:rect l="l" t="t" r="r" b="b"/>
            <a:pathLst>
              <a:path w="20104100" h="7732395">
                <a:moveTo>
                  <a:pt x="0" y="0"/>
                </a:moveTo>
                <a:lnTo>
                  <a:pt x="0" y="7732193"/>
                </a:lnTo>
                <a:lnTo>
                  <a:pt x="20104099" y="773219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9000"/>
            </a:blip>
            <a:srcRect/>
            <a:stretch>
              <a:fillRect b="-47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D1DF13EA-2E36-40B5-8710-6A8A0E58F3B3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35573962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ED117-7574-4BC1-B062-BA1CB2D39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969538D4-D1E6-47FB-84D0-10830684B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AC4BD62-6BD6-4343-926E-541010D53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DA2B83-E5FA-4378-BEF0-E83F02324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TX Schools">
            <a:extLst>
              <a:ext uri="{FF2B5EF4-FFF2-40B4-BE49-F238E27FC236}">
                <a16:creationId xmlns:a16="http://schemas.microsoft.com/office/drawing/2014/main" id="{0DE509E9-7926-4FEF-8BED-15153FF30A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6B9B84-5FC2-411F-9D94-75DCD1B4D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425BFC0-908A-40B6-8DCB-57347297F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58750" y="2159961"/>
            <a:ext cx="5181600" cy="33787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CBB13058-180C-9CE8-6C90-9C2E55B49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9660-63BC-4327-BEE4-57E47037A151}" type="datetime1">
              <a:rPr lang="en-US" smtClean="0"/>
              <a:t>2/2/2023</a:t>
            </a:fld>
            <a:endParaRPr lang="en-US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ABFFF11D-3632-6535-6B7D-0EC6EF4A6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4AA2EA7F-BF7B-AACB-81D1-E300BCE29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5711" y="6489520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834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5D6B6425-B0C3-4ACF-8865-DF61FDA20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2EF07EF-55B4-4D17-B427-75E322AC55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71DEA9-468D-403B-B945-35334477C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TX Schools">
            <a:extLst>
              <a:ext uri="{FF2B5EF4-FFF2-40B4-BE49-F238E27FC236}">
                <a16:creationId xmlns:a16="http://schemas.microsoft.com/office/drawing/2014/main" id="{97604BCD-F223-416F-A059-7D8244CC07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EFB360EE-CD1F-4DF3-9A13-2117A234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6E22713-EAFD-4DF7-B6B9-7A56A635B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7C5E990-1158-4BF3-8E9A-2D2257DBB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0559" y="2170066"/>
            <a:ext cx="9054203" cy="9281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0AF8AEC-6EB1-49FA-82F4-7BF3AC97A76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940559" y="3615185"/>
            <a:ext cx="9054203" cy="92814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Online Image Placeholder 28">
            <a:extLst>
              <a:ext uri="{FF2B5EF4-FFF2-40B4-BE49-F238E27FC236}">
                <a16:creationId xmlns:a16="http://schemas.microsoft.com/office/drawing/2014/main" id="{5317045B-5F2F-4437-A042-62BF8A8B50E9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567830" y="2155098"/>
            <a:ext cx="1169988" cy="1214437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30" name="Online Image Placeholder 28">
            <a:extLst>
              <a:ext uri="{FF2B5EF4-FFF2-40B4-BE49-F238E27FC236}">
                <a16:creationId xmlns:a16="http://schemas.microsoft.com/office/drawing/2014/main" id="{15448051-14DF-4946-B5D7-35B028A6072F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612244" y="3643454"/>
            <a:ext cx="1169988" cy="1214437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3FFAE-38F6-D2E9-FBE4-297401E837C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07F8FB3-90DB-49CF-B6CB-E93D7C593D95}" type="datetime1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8A96D-C221-C75F-A60B-A4985ACF3BF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BD96B5-53B9-A1C1-78A6-E9FAD885FC7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947954" y="6489517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19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9F215-B098-427B-8827-A864B046C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E96EF-D7F2-4757-8D15-7E533A6D7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88074-A630-49C5-8242-8156664AF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5486-32A5-446D-84CC-ED75E599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961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ff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AEAA2799-EA66-466F-982C-5D76FCA3D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A114099-45FE-48B3-961D-D24D18E50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907AB5-69B6-4B44-A9CF-2E4EE825B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TX Schools">
            <a:extLst>
              <a:ext uri="{FF2B5EF4-FFF2-40B4-BE49-F238E27FC236}">
                <a16:creationId xmlns:a16="http://schemas.microsoft.com/office/drawing/2014/main" id="{23AE9F75-C8AE-4F1A-BB4D-08E9F96338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1238992-78EC-4BB2-9737-98F9E056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0A3E7C-4B02-482F-9458-EF8C70BD7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B62E579-73C1-4E91-AE9B-15FFE5359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017" y="4515332"/>
            <a:ext cx="2880023" cy="1299873"/>
          </a:xfrm>
        </p:spPr>
        <p:txBody>
          <a:bodyPr/>
          <a:lstStyle>
            <a:lvl1pPr marL="0" indent="0" algn="ctr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0644148-F024-4420-A3E9-EF0DE2675E1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39762" y="4478067"/>
            <a:ext cx="2880023" cy="1299873"/>
          </a:xfrm>
        </p:spPr>
        <p:txBody>
          <a:bodyPr/>
          <a:lstStyle>
            <a:lvl1pPr marL="0" indent="0" algn="ctr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20B0084-BA11-487D-B552-7909BDEFDD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574050" y="4515332"/>
            <a:ext cx="2880023" cy="1299873"/>
          </a:xfrm>
        </p:spPr>
        <p:txBody>
          <a:bodyPr/>
          <a:lstStyle>
            <a:lvl1pPr marL="0" indent="0" algn="ctr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A1B6D7BF-E08E-42A4-8565-B66BB136CB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15327" y="1538673"/>
            <a:ext cx="2880024" cy="2839699"/>
          </a:xfrm>
          <a:prstGeom prst="ellipse">
            <a:avLst/>
          </a:prstGeom>
          <a:ln>
            <a:solidFill>
              <a:srgbClr val="0D6CB9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BC43948E-F03E-4B5B-8918-424C581103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39761" y="1538673"/>
            <a:ext cx="2880024" cy="2839699"/>
          </a:xfrm>
          <a:prstGeom prst="ellipse">
            <a:avLst/>
          </a:prstGeom>
          <a:ln>
            <a:solidFill>
              <a:srgbClr val="0D6CB9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7572B26D-4C98-4803-9650-D8D33AC6A1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11631" y="1538673"/>
            <a:ext cx="2880024" cy="2839699"/>
          </a:xfrm>
          <a:prstGeom prst="ellipse">
            <a:avLst/>
          </a:prstGeom>
          <a:ln>
            <a:solidFill>
              <a:srgbClr val="0D6CB9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1709144-2D67-E3B8-04CF-553433A9C0B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7D07170-F7E7-4D79-AB4B-EC48D6FA817F}" type="datetime1">
              <a:rPr lang="en-US" smtClean="0"/>
              <a:t>2/2/2023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082EAA5-DBF7-527D-33EA-03E11BEE715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28DE0D1-82BE-FF56-87F2-30B7EF9507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9018973" y="6489520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151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_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>
            <a:extLst>
              <a:ext uri="{FF2B5EF4-FFF2-40B4-BE49-F238E27FC236}">
                <a16:creationId xmlns:a16="http://schemas.microsoft.com/office/drawing/2014/main" id="{D9D3F98A-57DE-4CF6-B30E-5A2AB0FB5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722713A-6272-493C-B16F-C55EF60659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A70650-716E-4B44-B8D6-A29F8F806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TX Schools">
            <a:extLst>
              <a:ext uri="{FF2B5EF4-FFF2-40B4-BE49-F238E27FC236}">
                <a16:creationId xmlns:a16="http://schemas.microsoft.com/office/drawing/2014/main" id="{288B0427-509E-4C50-B926-0901EA7429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0436617-9889-46EF-A1ED-1ED743F23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9A85BF-308D-4C08-A267-274ECB436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33CAA4F-B508-4EE1-BC54-5FE4D87EF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88407"/>
          </a:xfrm>
        </p:spPr>
        <p:txBody>
          <a:bodyPr>
            <a:normAutofit/>
          </a:bodyPr>
          <a:lstStyle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5F229FB-D6C6-4616-82B5-6BB35B065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884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8493C1-1EC7-218A-4AEA-AD98DB5D0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1073-4046-467A-92A2-ED35D55386DA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A06729-AE46-715F-6B0C-81EE7C95C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30006-92D6-4B28-A434-F60F3B9B6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339" y="6489516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912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and Text lef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7E6896DB-E344-FFC8-7BD2-66D831D95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6E2E6-BFD3-4646-BD19-1E7DF61BA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747BE-A440-4497-BDC8-BA2C9B58D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A4B58-2EE1-438A-BA46-A13B7661C5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071E0F-6746-434A-BAA8-62A9CF654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5D5440F-E771-4172-9673-E782E23EDA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FF9AF0-6FBE-486A-89B7-833CDBE0B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TX Schools">
            <a:extLst>
              <a:ext uri="{FF2B5EF4-FFF2-40B4-BE49-F238E27FC236}">
                <a16:creationId xmlns:a16="http://schemas.microsoft.com/office/drawing/2014/main" id="{D2ECF90C-50FC-4C19-BA78-61B70A058E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6BDC583-308A-4ABB-A2DF-A483ABB37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5658E4-E0EE-49AF-860B-97ED9F0CE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5D8B0-99D8-F9F7-5271-DE5D88234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6935-3568-4E8A-8FDD-1DACBF77556F}" type="datetime1">
              <a:rPr lang="en-US" smtClean="0"/>
              <a:t>2/2/2023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A022F6-D367-B946-CBA8-11AFDF7C5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1F52B12-891B-06A6-895D-D7D4D0E8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4588" y="6489516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0500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67221F0F-4746-BB40-65E1-CB937D9DE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8B8C7F8A-DB6E-4993-875A-56BF1A6447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715892-99EF-48DE-807F-2CB0D406A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TX Schools">
            <a:extLst>
              <a:ext uri="{FF2B5EF4-FFF2-40B4-BE49-F238E27FC236}">
                <a16:creationId xmlns:a16="http://schemas.microsoft.com/office/drawing/2014/main" id="{1F9A21F4-AF88-4CC0-A367-58848E81D2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bject 8">
            <a:extLst>
              <a:ext uri="{FF2B5EF4-FFF2-40B4-BE49-F238E27FC236}">
                <a16:creationId xmlns:a16="http://schemas.microsoft.com/office/drawing/2014/main" id="{D094E726-9A13-4089-BA58-120B045600E9}"/>
              </a:ext>
            </a:extLst>
          </p:cNvPr>
          <p:cNvSpPr txBox="1"/>
          <p:nvPr userDrawn="1"/>
        </p:nvSpPr>
        <p:spPr>
          <a:xfrm>
            <a:off x="5030549" y="4405240"/>
            <a:ext cx="1497330" cy="804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580">
              <a:lnSpc>
                <a:spcPts val="1989"/>
              </a:lnSpc>
            </a:pP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ility</a:t>
            </a:r>
            <a:r>
              <a:rPr sz="1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voice</a:t>
            </a:r>
            <a:endParaRPr sz="1800">
              <a:latin typeface="Arial"/>
              <a:cs typeface="Arial"/>
            </a:endParaRPr>
          </a:p>
          <a:p>
            <a:pPr indent="52069">
              <a:lnSpc>
                <a:spcPct val="100000"/>
              </a:lnSpc>
            </a:pP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ice</a:t>
            </a:r>
            <a:r>
              <a:rPr sz="1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pack</a:t>
            </a:r>
            <a:r>
              <a:rPr sz="18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>
                <a:solidFill>
                  <a:srgbClr val="FFFFFF"/>
                </a:solidFill>
                <a:latin typeface="Arial"/>
                <a:cs typeface="Arial"/>
              </a:rPr>
              <a:t>has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nistration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25">
                <a:solidFill>
                  <a:srgbClr val="FFFFFF"/>
                </a:solidFill>
                <a:latin typeface="Arial"/>
                <a:cs typeface="Arial"/>
              </a:rPr>
              <a:t> 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7F5797B-BD0D-414F-B68A-155492404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510F3D5-5A06-4106-8C63-C9F47EEB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E6567A92-A850-4892-9C72-CE526ACA6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04822806-A6DE-4462-B3D0-9E0804BD5F7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1830266"/>
            <a:ext cx="5181600" cy="2104563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DD033658-3C8F-44DD-A8DB-1AEE7EE8E7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4199063"/>
            <a:ext cx="5181600" cy="1520601"/>
          </a:xfrm>
          <a:gradFill flip="none" rotWithShape="1">
            <a:gsLst>
              <a:gs pos="0">
                <a:srgbClr val="0D6CB9">
                  <a:shade val="30000"/>
                  <a:satMod val="115000"/>
                </a:srgbClr>
              </a:gs>
              <a:gs pos="50000">
                <a:srgbClr val="0D6CB9">
                  <a:shade val="67500"/>
                  <a:satMod val="115000"/>
                </a:srgbClr>
              </a:gs>
              <a:gs pos="100000">
                <a:srgbClr val="0D6CB9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AD4883-0E13-69DB-C3C0-2530EB84A54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396534D-CE26-423E-BF3E-AC6FE3BA28E3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C23A86-2AE2-84E9-F39E-D3F3D620DE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C8331-D0AE-06A1-3D98-B7F5AC874D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01217" y="6498393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3847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Q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9FC87505-634B-9D6E-74B8-5FF97D3D2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3EEF6E6-C033-45CD-8C67-49D0AFF188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D4DAEA-FD00-4844-86F9-DA5B8B17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TX Schools">
            <a:extLst>
              <a:ext uri="{FF2B5EF4-FFF2-40B4-BE49-F238E27FC236}">
                <a16:creationId xmlns:a16="http://schemas.microsoft.com/office/drawing/2014/main" id="{41DA6BD6-3387-483E-B5BF-CDE69DA37E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5B36102-006C-4ED9-A568-95E9C7C44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5298E4-5999-496A-B61D-20A413A7A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0E83B92-6879-4AF7-A822-DF2420F288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199" y="1202447"/>
            <a:ext cx="10515600" cy="823912"/>
          </a:xfrm>
        </p:spPr>
        <p:txBody>
          <a:bodyPr anchor="b"/>
          <a:lstStyle>
            <a:lvl1pPr marL="3429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Click to edit Master text styles</a:t>
            </a:r>
          </a:p>
        </p:txBody>
      </p:sp>
      <p:sp>
        <p:nvSpPr>
          <p:cNvPr id="25" name="Text Placeholder 46">
            <a:extLst>
              <a:ext uri="{FF2B5EF4-FFF2-40B4-BE49-F238E27FC236}">
                <a16:creationId xmlns:a16="http://schemas.microsoft.com/office/drawing/2014/main" id="{60E355C5-69F2-4115-8CD6-F6E9D6AFED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90951" y="2542391"/>
            <a:ext cx="6756704" cy="2572734"/>
          </a:xfrm>
          <a:gradFill flip="none" rotWithShape="1">
            <a:gsLst>
              <a:gs pos="0">
                <a:srgbClr val="0D6CB9">
                  <a:shade val="30000"/>
                  <a:satMod val="115000"/>
                </a:srgbClr>
              </a:gs>
              <a:gs pos="50000">
                <a:srgbClr val="0D6CB9">
                  <a:shade val="67500"/>
                  <a:satMod val="115000"/>
                </a:srgbClr>
              </a:gs>
              <a:gs pos="100000">
                <a:srgbClr val="0D6CB9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Online Image Placeholder 28">
            <a:extLst>
              <a:ext uri="{FF2B5EF4-FFF2-40B4-BE49-F238E27FC236}">
                <a16:creationId xmlns:a16="http://schemas.microsoft.com/office/drawing/2014/main" id="{C847C761-0349-4755-9D8B-01D36EB66112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838199" y="2548167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27" name="Online Image Placeholder 28">
            <a:extLst>
              <a:ext uri="{FF2B5EF4-FFF2-40B4-BE49-F238E27FC236}">
                <a16:creationId xmlns:a16="http://schemas.microsoft.com/office/drawing/2014/main" id="{09F5889A-9F68-453B-B25C-846D5C048CE9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838199" y="3447134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28" name="Online Image Placeholder 28">
            <a:extLst>
              <a:ext uri="{FF2B5EF4-FFF2-40B4-BE49-F238E27FC236}">
                <a16:creationId xmlns:a16="http://schemas.microsoft.com/office/drawing/2014/main" id="{1FFBA4DB-AA65-43CB-B4A6-3F5C83EC1DC4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838199" y="4363401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29" name="Online Image Placeholder 28">
            <a:extLst>
              <a:ext uri="{FF2B5EF4-FFF2-40B4-BE49-F238E27FC236}">
                <a16:creationId xmlns:a16="http://schemas.microsoft.com/office/drawing/2014/main" id="{FF434204-B74D-4911-8E96-0366275B6F3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9202976" y="2054310"/>
            <a:ext cx="1367111" cy="3934136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30" name="Online Image Placeholder 28">
            <a:extLst>
              <a:ext uri="{FF2B5EF4-FFF2-40B4-BE49-F238E27FC236}">
                <a16:creationId xmlns:a16="http://schemas.microsoft.com/office/drawing/2014/main" id="{EE0DD091-8EC6-4086-9679-DE73A3693259}"/>
              </a:ext>
            </a:extLst>
          </p:cNvPr>
          <p:cNvSpPr>
            <a:spLocks noGrp="1"/>
          </p:cNvSpPr>
          <p:nvPr>
            <p:ph type="clipArt" sz="quarter" idx="16"/>
          </p:nvPr>
        </p:nvSpPr>
        <p:spPr>
          <a:xfrm>
            <a:off x="10587843" y="2049213"/>
            <a:ext cx="1367111" cy="3934136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54B71F-BC8E-987F-30F2-4E8EA6431A4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56CAF84-9063-4BCC-847B-9262CC9994AB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82A0C2-C606-1F38-1E45-C8FE25D1C23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17444-45EF-9001-7CAC-D689D6EAC96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956832" y="6498393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818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Content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FFA599C6-575C-543A-FCDC-2CFEF74EE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6277016-4AA4-4684-90A0-87F898422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0A4B73-20B3-4805-89C0-9B9FE192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TX Schools">
            <a:extLst>
              <a:ext uri="{FF2B5EF4-FFF2-40B4-BE49-F238E27FC236}">
                <a16:creationId xmlns:a16="http://schemas.microsoft.com/office/drawing/2014/main" id="{E9D7886F-796C-4642-9508-D1C3A30B33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33BEAA3-0EC1-4A90-8493-90BE028E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F3459C-A92F-4BF6-B97F-5C3DF4309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D556137-E5DD-49CB-965C-9A4FC8146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1FA80F26-B830-4935-9CEE-A40F1D6C2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0D1EA5-586D-406F-2953-510C982EF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0F84-2BDB-4733-B8D6-6A0B210BB83E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0517F-6E30-DBF2-ADC8-ECDDFF75A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C5084-6C76-61D7-B076-85A8F8530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5710" y="6489518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189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am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5">
            <a:extLst>
              <a:ext uri="{FF2B5EF4-FFF2-40B4-BE49-F238E27FC236}">
                <a16:creationId xmlns:a16="http://schemas.microsoft.com/office/drawing/2014/main" id="{BF881088-D1EC-2DEC-502E-C042C1F08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F8AD552-70B1-4C91-B70F-55840DB2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EDE36C-AD80-4B3F-B4C6-70BA0B8C3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nline Image Placeholder 28">
            <a:extLst>
              <a:ext uri="{FF2B5EF4-FFF2-40B4-BE49-F238E27FC236}">
                <a16:creationId xmlns:a16="http://schemas.microsoft.com/office/drawing/2014/main" id="{8ED0A6D3-8E93-4082-AB7A-CB926F329A0F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297270" y="2740533"/>
            <a:ext cx="899619" cy="869554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28" name="Online Image Placeholder 28">
            <a:extLst>
              <a:ext uri="{FF2B5EF4-FFF2-40B4-BE49-F238E27FC236}">
                <a16:creationId xmlns:a16="http://schemas.microsoft.com/office/drawing/2014/main" id="{7BE0127D-D4FD-4B66-A454-0451478DD6D4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334452" y="4697572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29" name="Online Image Placeholder 28">
            <a:extLst>
              <a:ext uri="{FF2B5EF4-FFF2-40B4-BE49-F238E27FC236}">
                <a16:creationId xmlns:a16="http://schemas.microsoft.com/office/drawing/2014/main" id="{AD176CF0-7DA0-41ED-A6D9-B6903706A325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3878762" y="3682036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30" name="Online Image Placeholder 28">
            <a:extLst>
              <a:ext uri="{FF2B5EF4-FFF2-40B4-BE49-F238E27FC236}">
                <a16:creationId xmlns:a16="http://schemas.microsoft.com/office/drawing/2014/main" id="{54527EB4-6E99-489C-B32C-772DD4E8F630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7540719" y="3087901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31" name="Online Image Placeholder 28">
            <a:extLst>
              <a:ext uri="{FF2B5EF4-FFF2-40B4-BE49-F238E27FC236}">
                <a16:creationId xmlns:a16="http://schemas.microsoft.com/office/drawing/2014/main" id="{9C5D1E47-E539-40DD-A47E-688F26B2B3A2}"/>
              </a:ext>
            </a:extLst>
          </p:cNvPr>
          <p:cNvSpPr>
            <a:spLocks noGrp="1"/>
          </p:cNvSpPr>
          <p:nvPr>
            <p:ph type="clipArt" sz="quarter" idx="16"/>
          </p:nvPr>
        </p:nvSpPr>
        <p:spPr>
          <a:xfrm>
            <a:off x="6377865" y="4674667"/>
            <a:ext cx="899619" cy="754322"/>
          </a:xfrm>
        </p:spPr>
        <p:txBody>
          <a:bodyPr/>
          <a:lstStyle/>
          <a:p>
            <a:r>
              <a:rPr lang="en-US"/>
              <a:t>Click icon to add online image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115E484-34B4-47B4-A74E-F4397288F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715" y="1618932"/>
            <a:ext cx="10514084" cy="754322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CB34649-577E-4AB2-A94D-2C0335BC8B7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233823" y="2760953"/>
            <a:ext cx="363045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8068705-55DB-4905-928C-F31A1B02EC2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78381" y="3607745"/>
            <a:ext cx="363045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F8365E1-9E5D-4CC4-B0F5-040A8446AC4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454187" y="3053106"/>
            <a:ext cx="363045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C33A57B-68C9-443F-8120-9F7A838AAF74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1233823" y="4667608"/>
            <a:ext cx="363045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5BFF789-E41E-4CFE-97CE-CE11BEE71AF1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277484" y="4662777"/>
            <a:ext cx="363045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CE0D085B-6ECE-0AD2-BE70-E9CE64C57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588970-D32C-B92B-57FA-EC63C0017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TX Schools">
            <a:extLst>
              <a:ext uri="{FF2B5EF4-FFF2-40B4-BE49-F238E27FC236}">
                <a16:creationId xmlns:a16="http://schemas.microsoft.com/office/drawing/2014/main" id="{2BCFA045-BC2E-C1E6-290E-7533359A06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795B25-B436-71E3-3CBE-A2473558CA0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002A2C9B-B327-46DC-9667-35C2B2FB2965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F6459-2341-43F3-9DD5-87DE775AED3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119D5-C723-F423-904F-5B578FFD06D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956831" y="6498396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314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7D934412-A4D7-887A-48C9-777F457A8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899D15-6DA8-44CE-A131-C3E1A2CEE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77B933-C8A9-45FD-AA77-F624D022F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30A088A-E839-4253-86D1-DC5C1222D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4075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CFCE414-A728-2CD5-AFE0-D103AADA4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D22298-4E39-33ED-7EEC-1012684F7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TX Schools">
            <a:extLst>
              <a:ext uri="{FF2B5EF4-FFF2-40B4-BE49-F238E27FC236}">
                <a16:creationId xmlns:a16="http://schemas.microsoft.com/office/drawing/2014/main" id="{5EA97A9A-7538-3BB8-E62A-61E6A87211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1955CB-8264-52F8-E59F-8A876F431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309C-56FD-4266-9805-6BD9BBC37C4D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6C991-8A78-B5E7-9688-D4542EAD8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4BB8F-A3B0-429C-F841-AA196570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4585" y="6498393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372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Slide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5">
            <a:extLst>
              <a:ext uri="{FF2B5EF4-FFF2-40B4-BE49-F238E27FC236}">
                <a16:creationId xmlns:a16="http://schemas.microsoft.com/office/drawing/2014/main" id="{A7742985-7963-5FAB-C45A-7496E26EB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88447"/>
            <a:ext cx="12191999" cy="869553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E2EC-BFA9-43C2-869E-830712C87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9C83E2F-393B-4665-A043-B170D8888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D6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88E111-319D-4B8A-9AD1-1033C45B5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rgbClr val="7042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42D0FE1-B3B1-3797-5FF7-9AC7B4427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80B2DD-CBB3-C25E-14C0-1CE03938F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TX Schools">
            <a:extLst>
              <a:ext uri="{FF2B5EF4-FFF2-40B4-BE49-F238E27FC236}">
                <a16:creationId xmlns:a16="http://schemas.microsoft.com/office/drawing/2014/main" id="{C386432D-05D0-A19C-5069-128D624802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B5258B-45B9-DEEB-2741-767466E9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6F4C7-D08A-4237-A550-168B7BE84031}" type="datetime1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175286-D8A6-B736-E3B6-5449E88E4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166BE-CC8B-0EA4-35AE-08357FE28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7955" y="6489518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356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No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F6B6A56-FC7D-4002-BCC6-0121FEEEE3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7FFABD-9044-4414-94D8-5C24B1FE8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TX Schools">
            <a:extLst>
              <a:ext uri="{FF2B5EF4-FFF2-40B4-BE49-F238E27FC236}">
                <a16:creationId xmlns:a16="http://schemas.microsoft.com/office/drawing/2014/main" id="{DCAC8301-4C20-4F20-8979-7B7AB40C21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object 2">
            <a:extLst>
              <a:ext uri="{FF2B5EF4-FFF2-40B4-BE49-F238E27FC236}">
                <a16:creationId xmlns:a16="http://schemas.microsoft.com/office/drawing/2014/main" id="{5ACAE287-5F69-4648-BA50-8229F9D08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51274"/>
            <a:ext cx="12192000" cy="6038335"/>
            <a:chOff x="0" y="2293123"/>
            <a:chExt cx="20104100" cy="7732395"/>
          </a:xfrm>
          <a:blipFill dpi="0" rotWithShape="1">
            <a:blip r:embed="rId4">
              <a:alphaModFix amt="89000"/>
            </a:blip>
            <a:srcRect/>
            <a:stretch>
              <a:fillRect b="-47000"/>
            </a:stretch>
          </a:blipFill>
        </p:grpSpPr>
        <p:pic>
          <p:nvPicPr>
            <p:cNvPr id="12" name="object 3">
              <a:extLst>
                <a:ext uri="{FF2B5EF4-FFF2-40B4-BE49-F238E27FC236}">
                  <a16:creationId xmlns:a16="http://schemas.microsoft.com/office/drawing/2014/main" id="{871C00F8-AB15-445A-A954-6B881B56890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293123"/>
              <a:ext cx="20104099" cy="7732193"/>
            </a:xfrm>
            <a:prstGeom prst="rect">
              <a:avLst/>
            </a:prstGeom>
            <a:grpFill/>
          </p:spPr>
        </p:pic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E64E69E6-8F17-4784-B1AF-1746B2168EF9}"/>
                </a:ext>
              </a:extLst>
            </p:cNvPr>
            <p:cNvSpPr/>
            <p:nvPr/>
          </p:nvSpPr>
          <p:spPr>
            <a:xfrm>
              <a:off x="0" y="2293123"/>
              <a:ext cx="20104100" cy="7732395"/>
            </a:xfrm>
            <a:custGeom>
              <a:avLst/>
              <a:gdLst/>
              <a:ahLst/>
              <a:cxnLst/>
              <a:rect l="l" t="t" r="r" b="b"/>
              <a:pathLst>
                <a:path w="20104100" h="7732395">
                  <a:moveTo>
                    <a:pt x="0" y="0"/>
                  </a:moveTo>
                  <a:lnTo>
                    <a:pt x="0" y="7732193"/>
                  </a:lnTo>
                  <a:lnTo>
                    <a:pt x="20104099" y="7732193"/>
                  </a:lnTo>
                  <a:lnTo>
                    <a:pt x="20104099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9CA8D35-D345-492F-9F1B-7E86B4DCA9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2240" y="6211188"/>
            <a:ext cx="9415272" cy="702188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Supporting Student Success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1633F7A-71EB-4F8B-B535-FE7AFE0FA79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7512" y="2040578"/>
            <a:ext cx="5181600" cy="2104563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9E1BC2-7F8F-41DA-B085-EA6CF5E214F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644EDCB-F129-4AF9-99A7-6F52681AB73F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743B3-DF0F-C05C-1E93-1C4EF4C0C0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0B521-F331-B3F3-AA17-A16E3FFB117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75192" y="6484366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31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698F-AE06-49E6-899E-1BB5CC335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455CD-E589-4122-8B08-9BBCD6460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5486-32A5-446D-84CC-ED75E599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0032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for joi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19AF9E5A-0D78-4E21-B7CE-44FB9BB8C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67177"/>
            <a:ext cx="12192000" cy="6038335"/>
            <a:chOff x="0" y="2293123"/>
            <a:chExt cx="20104100" cy="7732395"/>
          </a:xfrm>
          <a:blipFill dpi="0" rotWithShape="1">
            <a:blip r:embed="rId2">
              <a:alphaModFix amt="89000"/>
            </a:blip>
            <a:srcRect/>
            <a:stretch>
              <a:fillRect b="-47000"/>
            </a:stretch>
          </a:blipFill>
        </p:grpSpPr>
        <p:pic>
          <p:nvPicPr>
            <p:cNvPr id="12" name="object 3">
              <a:extLst>
                <a:ext uri="{FF2B5EF4-FFF2-40B4-BE49-F238E27FC236}">
                  <a16:creationId xmlns:a16="http://schemas.microsoft.com/office/drawing/2014/main" id="{CC4967EC-A277-4E26-AD39-A9DA65B9DB6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93123"/>
              <a:ext cx="20104099" cy="7732193"/>
            </a:xfrm>
            <a:prstGeom prst="rect">
              <a:avLst/>
            </a:prstGeom>
            <a:grpFill/>
          </p:spPr>
        </p:pic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54FE40F0-C4A3-4D87-A2BD-659AFB4B5CC3}"/>
                </a:ext>
              </a:extLst>
            </p:cNvPr>
            <p:cNvSpPr/>
            <p:nvPr/>
          </p:nvSpPr>
          <p:spPr>
            <a:xfrm>
              <a:off x="0" y="2293123"/>
              <a:ext cx="20104100" cy="7732395"/>
            </a:xfrm>
            <a:custGeom>
              <a:avLst/>
              <a:gdLst/>
              <a:ahLst/>
              <a:cxnLst/>
              <a:rect l="l" t="t" r="r" b="b"/>
              <a:pathLst>
                <a:path w="20104100" h="7732395">
                  <a:moveTo>
                    <a:pt x="0" y="0"/>
                  </a:moveTo>
                  <a:lnTo>
                    <a:pt x="0" y="7732193"/>
                  </a:lnTo>
                  <a:lnTo>
                    <a:pt x="20104099" y="7732193"/>
                  </a:lnTo>
                  <a:lnTo>
                    <a:pt x="20104099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F6F3FA-A7E5-4FF4-9E60-D2D0C346A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138336"/>
            <a:ext cx="10515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B904740-FF83-47F5-8D20-4248FF4AC5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2240" y="6211188"/>
            <a:ext cx="9415272" cy="702188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Supporting Student Success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8501BD3-B1C0-46EC-A491-A6B4817B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706"/>
            <a:ext cx="10515600" cy="1325563"/>
          </a:xfrm>
        </p:spPr>
        <p:txBody>
          <a:bodyPr>
            <a:normAutofit/>
          </a:bodyPr>
          <a:lstStyle>
            <a:lvl1pPr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610759D1-3466-4C05-8E5A-84063A71F51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1718278"/>
            <a:ext cx="6092941" cy="2104563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FF4FB53-20F2-41FE-9EB4-208E5D0AADE6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838198" y="4114049"/>
            <a:ext cx="6092941" cy="93411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38EC23C7-0646-4437-ACF6-CE430DCC1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9524" y="1424269"/>
            <a:ext cx="5181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F2C7EBA-A473-21B5-4AE7-82C80EDEE3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6211188"/>
            <a:ext cx="1065479" cy="52474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A3FFD7-E53D-CD81-21A4-80D340685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39501" y="6262366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TX Schools">
            <a:extLst>
              <a:ext uri="{FF2B5EF4-FFF2-40B4-BE49-F238E27FC236}">
                <a16:creationId xmlns:a16="http://schemas.microsoft.com/office/drawing/2014/main" id="{61FD4853-D238-0D3C-3D3A-EC057CF16A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8" y="6143512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5CC964-BF3E-5BCD-E001-BB4A5C21C11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9D8948B-0B78-4283-B51B-C3377121FFDE}" type="datetime1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AA8790-7BB6-BD00-5640-7ECE94E0E1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9911F-7A8A-C121-5E1F-412B49F7A9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4336" y="6493510"/>
            <a:ext cx="2743200" cy="365125"/>
          </a:xfrm>
        </p:spPr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293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3994E0-CCA2-4688-B3FA-73C9E5466F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E9B04-C486-4DAC-85D8-056F82865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06C8F-9078-44C3-9AB8-FED585D6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B25B-3A83-4A08-8163-4B051335823F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B2ECB-4BCD-4E3A-A35B-3BCB8196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2900C-0BE1-419B-8843-EE9539109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347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C30A-9A48-4073-91EA-0A3FC2431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C7FE6-B445-462B-8986-FF1CE2818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7FBBD-5A36-4915-9180-E69539A4CC4E}" type="datetime1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29365D-E420-46B0-9D8C-24733ED1A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150F9-B630-4A0F-AA4B-E2C5A555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4944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C6B929-06AD-46C4-B8C2-BB67F0C0A715}" type="datetime1">
              <a:rPr lang="en-US" smtClean="0"/>
              <a:t>2/2/2023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9155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55B01-CCD0-4DBA-BC3B-FD22788E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5F2617-707C-46E8-A6DD-A4740E3BE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B95F5-E277-4940-9329-DFC0AB45E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4388-3B60-408F-A380-B3463E17CF4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30FF4-9458-4C0D-A22F-F5752003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3651D-DE2B-445A-B45F-CDBD9269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2E1B-2F47-4EB5-AEDB-E52AAA3E4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446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343C-F254-4CCF-9EF0-E86E152A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4F1AE-7784-4266-B668-19AEAF8CC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A5ED8-0E83-49E4-96F2-853F3AF84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4388-3B60-408F-A380-B3463E17CF4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51469-594B-4FC4-A795-92A305375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D2ABD-02FE-4518-879D-D737A5183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2E1B-2F47-4EB5-AEDB-E52AAA3E4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973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DAE52-CEBE-4716-85AC-C97C1F87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8C753-D9A3-4A5A-B925-8D8586816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57A2A-75B2-4E2B-BF17-6A39EDE8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4388-3B60-408F-A380-B3463E17CF4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AF592-90A6-46F0-8252-A89D96686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3932-4753-4E7E-9280-D686DB4A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2E1B-2F47-4EB5-AEDB-E52AAA3E4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8154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7EA39-5EAF-4A91-B314-0F78CFFCA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222E9-EFE2-477E-807D-AAFD3C26C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33C162-2D47-45F2-99D1-2CFDF44EA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FAE9C-52EC-459A-9434-5D1A4C96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4388-3B60-408F-A380-B3463E17CF4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995E5-F847-4714-B60D-0883F019C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63AF9-F615-4A01-AE6D-10E523FD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2E1B-2F47-4EB5-AEDB-E52AAA3E4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759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42357407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200137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4B895-5BAB-4FB7-9078-ADBD68064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EAAED-C060-45E1-BD79-0D0D6DA4D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07636-5728-44EA-A581-9F2A7179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933DB-5685-4DB1-9F5C-FD4C9779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DAF9E-E3E6-4C3F-943B-C43463AD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5326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295884741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286835782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260211949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54821065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424038563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28480974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5B8C54A-81B4-4686-A6B8-5F1FBAA6AB20}" type="datetime1">
              <a:rPr lang="en-US" smtClean="0"/>
              <a:t>2/2/2023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255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E8C8ADC-57F8-4F4A-8E16-DFB6FFEBBE22}" type="datetime1">
              <a:rPr lang="en-US" smtClean="0"/>
              <a:t>2/2/2023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5340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647C811-DAEF-47D0-AD17-61EF3F2818A1}" type="datetime1">
              <a:rPr lang="en-US" smtClean="0"/>
              <a:t>2/2/2023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4356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2DE5D0-3A1D-4D2D-9271-AA1F7C435BCB}" type="datetime1">
              <a:rPr lang="en-US" smtClean="0"/>
              <a:t>2/2/2023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94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AFA1-6009-4F26-A5B9-98CD0B175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4040-DB6B-4ADE-9CC5-240BDE4D2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CE5A2-1726-474A-A7AA-2D645DBD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A1E5F-CBE6-4B56-BE41-43A70BE5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0E574-C2C6-446A-9D91-1A4D5E14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1590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1BE83F-9595-4884-885F-661DF8B3245D}" type="datetime1">
              <a:rPr lang="en-US" smtClean="0"/>
              <a:t>2/2/2023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7790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5EE233-0EF0-4E57-AFF0-CAD6E8B36067}" type="datetime1">
              <a:rPr lang="en-US" smtClean="0"/>
              <a:t>2/2/2023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6512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33565B1-2294-454F-B039-9AAE38E456DF}" type="datetime1">
              <a:rPr lang="en-US" smtClean="0"/>
              <a:t>2/2/2023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6217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1C04B5-259D-4E30-9C2E-0AD523BDAF01}" type="datetime1">
              <a:rPr lang="en-US" smtClean="0"/>
              <a:t>2/2/2023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5642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8DAA861B-B1E1-43AB-9330-8BB12B074FEA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72860474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C3B36735-74FB-4DBC-BB9C-6630B70BBC1A}" type="datetime1">
              <a:rPr lang="en-US" smtClean="0"/>
              <a:t>2/2/2023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75432900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781BE951-2F15-47C3-A862-A3380EE0F34F}" type="datetime1">
              <a:rPr lang="en-US" smtClean="0"/>
              <a:t>2/2/2023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417195203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773A7BED-D98D-4858-9084-27D2A643E22B}" type="datetime1">
              <a:rPr lang="en-US" smtClean="0"/>
              <a:t>2/2/2023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57054357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BFA06D25-FD93-4003-B1FA-86469857DD2A}" type="datetime1">
              <a:rPr lang="en-US" smtClean="0"/>
              <a:t>2/2/2023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71181951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146E7E4-CE3E-444A-8F85-4D4386783AF5}" type="datetime1">
              <a:rPr lang="en-US" smtClean="0"/>
              <a:t>2/2/2023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2/2/2023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792579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DE947-F7CA-4B0C-B931-3417A3CE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4D7B8-E811-4583-84A9-68CE2A4D8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1FABE-A753-4365-86EE-46F0C92B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21E87-A611-4FC4-B86F-123E5E3E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29B3D-B46D-47C8-B96A-BB2AB95E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0888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1DFE46E8-84C8-4480-8A0B-F0B0C1D13CCC}" type="datetime1">
              <a:rPr lang="en-US" smtClean="0"/>
              <a:t>2/2/2023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031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07D09038-DEA3-4B38-9012-A5B0E7B11247}" type="datetime1">
              <a:rPr lang="en-US" smtClean="0"/>
              <a:t>2/2/2023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2/2/2023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6689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ABFE2408-B162-47E5-B56D-C8EDA6886D39}" type="datetime1">
              <a:rPr lang="en-US" smtClean="0"/>
              <a:t>2/2/2023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8564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AF68DACC-B4BE-41CC-8289-A151E6AA9A0E}" type="datetime1">
              <a:rPr lang="en-US" smtClean="0"/>
              <a:t>2/2/2023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9975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9DDE952E-4437-433B-A450-9B43300948E3}" type="datetime1">
              <a:rPr lang="en-US" smtClean="0"/>
              <a:t>2/2/2023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4795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7E8109E2-649C-49C7-A85C-DF6B474F90A1}" type="datetime1">
              <a:rPr lang="en-US" smtClean="0"/>
              <a:t>2/2/2023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7155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F788F014-B3FA-4C7C-B114-83136031D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8559" r="-222" b="6627"/>
          <a:stretch/>
        </p:blipFill>
        <p:spPr>
          <a:xfrm>
            <a:off x="0" y="0"/>
            <a:ext cx="1221915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-12715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Thank you slide</a:t>
            </a:r>
          </a:p>
        </p:txBody>
      </p:sp>
    </p:spTree>
    <p:extLst>
      <p:ext uri="{BB962C8B-B14F-4D97-AF65-F5344CB8AC3E}">
        <p14:creationId xmlns:p14="http://schemas.microsoft.com/office/powerpoint/2010/main" val="96968820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1E6B17FD-59AF-4A92-B561-AD4FD63655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24542" r="2542" b="2434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Thank you slide</a:t>
            </a:r>
          </a:p>
        </p:txBody>
      </p:sp>
    </p:spTree>
    <p:extLst>
      <p:ext uri="{BB962C8B-B14F-4D97-AF65-F5344CB8AC3E}">
        <p14:creationId xmlns:p14="http://schemas.microsoft.com/office/powerpoint/2010/main" val="297368727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in front of a large crowd of people&#10;&#10;Description automatically generated">
            <a:extLst>
              <a:ext uri="{FF2B5EF4-FFF2-40B4-BE49-F238E27FC236}">
                <a16:creationId xmlns:a16="http://schemas.microsoft.com/office/drawing/2014/main" id="{5E2871D6-2FC2-4C26-9037-C42AD4F5C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4734" r="-87" b="10946"/>
          <a:stretch/>
        </p:blipFill>
        <p:spPr>
          <a:xfrm>
            <a:off x="0" y="-1"/>
            <a:ext cx="12213267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2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Thank you slide</a:t>
            </a:r>
          </a:p>
        </p:txBody>
      </p:sp>
    </p:spTree>
    <p:extLst>
      <p:ext uri="{BB962C8B-B14F-4D97-AF65-F5344CB8AC3E}">
        <p14:creationId xmlns:p14="http://schemas.microsoft.com/office/powerpoint/2010/main" val="351868858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in front of a large crowd of people&#10;&#10;Description automatically generated">
            <a:extLst>
              <a:ext uri="{FF2B5EF4-FFF2-40B4-BE49-F238E27FC236}">
                <a16:creationId xmlns:a16="http://schemas.microsoft.com/office/drawing/2014/main" id="{812DC4CA-1F81-477B-8C94-E155AEC07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4733" r="-87" b="14794"/>
          <a:stretch/>
        </p:blipFill>
        <p:spPr>
          <a:xfrm>
            <a:off x="0" y="0"/>
            <a:ext cx="12213267" cy="65450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6AD11E-DD1F-4095-88DE-13135BEF3782}"/>
              </a:ext>
            </a:extLst>
          </p:cNvPr>
          <p:cNvSpPr/>
          <p:nvPr userDrawn="1"/>
        </p:nvSpPr>
        <p:spPr>
          <a:xfrm>
            <a:off x="0" y="-2"/>
            <a:ext cx="12217429" cy="654507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602375"/>
            <a:ext cx="12192000" cy="189123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6F6AB6-B997-49BC-A1F7-1CFDC08523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8295" y="2310466"/>
            <a:ext cx="8736676" cy="962069"/>
          </a:xfrm>
          <a:noFill/>
          <a:ln>
            <a:noFill/>
          </a:ln>
        </p:spPr>
        <p:txBody>
          <a:bodyPr anchor="b">
            <a:noAutofit/>
          </a:bodyPr>
          <a:lstStyle>
            <a:lvl1pPr algn="ctr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Thank you slide</a:t>
            </a:r>
          </a:p>
        </p:txBody>
      </p:sp>
    </p:spTree>
    <p:extLst>
      <p:ext uri="{BB962C8B-B14F-4D97-AF65-F5344CB8AC3E}">
        <p14:creationId xmlns:p14="http://schemas.microsoft.com/office/powerpoint/2010/main" val="2601403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AFA1-6009-4F26-A5B9-98CD0B175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4040-DB6B-4ADE-9CC5-240BDE4D2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CE5A2-1726-474A-A7AA-2D645DBD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A1E5F-CBE6-4B56-BE41-43A70BE5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0E574-C2C6-446A-9D91-1A4D5E14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11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E76AD-DF68-444D-81FC-78DC13B0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B72D7-08E5-44C5-B829-062DE66CD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DD500-1EEC-4B55-A2D2-520C4AC89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ACD27-6D3B-4FBE-80C0-E35662629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DCE43-1849-4BB4-A4BA-AB4CB419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79860-E93F-421A-BDAC-DE90BE16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3301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DA4F150B-B62C-4616-A155-6F9BC64D7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8559" r="-222" b="10041"/>
          <a:stretch/>
        </p:blipFill>
        <p:spPr>
          <a:xfrm>
            <a:off x="0" y="0"/>
            <a:ext cx="12219153" cy="65450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6AD11E-DD1F-4095-88DE-13135BEF3782}"/>
              </a:ext>
            </a:extLst>
          </p:cNvPr>
          <p:cNvSpPr/>
          <p:nvPr userDrawn="1"/>
        </p:nvSpPr>
        <p:spPr>
          <a:xfrm>
            <a:off x="0" y="-9202"/>
            <a:ext cx="12217429" cy="654507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602375"/>
            <a:ext cx="12192000" cy="189123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6F6AB6-B997-49BC-A1F7-1CFDC08523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8295" y="2310466"/>
            <a:ext cx="8736676" cy="962069"/>
          </a:xfrm>
          <a:noFill/>
          <a:ln>
            <a:noFill/>
          </a:ln>
        </p:spPr>
        <p:txBody>
          <a:bodyPr anchor="b">
            <a:noAutofit/>
          </a:bodyPr>
          <a:lstStyle>
            <a:lvl1pPr algn="ctr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Thank you slide</a:t>
            </a:r>
          </a:p>
        </p:txBody>
      </p:sp>
    </p:spTree>
    <p:extLst>
      <p:ext uri="{BB962C8B-B14F-4D97-AF65-F5344CB8AC3E}">
        <p14:creationId xmlns:p14="http://schemas.microsoft.com/office/powerpoint/2010/main" val="293822625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72517D52-E125-4F80-B134-3F7A8E603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24541" r="2542" b="5766"/>
          <a:stretch/>
        </p:blipFill>
        <p:spPr>
          <a:xfrm>
            <a:off x="1" y="1"/>
            <a:ext cx="12192000" cy="65450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6AD11E-DD1F-4095-88DE-13135BEF3782}"/>
              </a:ext>
            </a:extLst>
          </p:cNvPr>
          <p:cNvSpPr/>
          <p:nvPr userDrawn="1"/>
        </p:nvSpPr>
        <p:spPr>
          <a:xfrm>
            <a:off x="0" y="-3"/>
            <a:ext cx="12217429" cy="654507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602375"/>
            <a:ext cx="12192000" cy="189123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6F6AB6-B997-49BC-A1F7-1CFDC08523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8295" y="2310466"/>
            <a:ext cx="8736676" cy="962069"/>
          </a:xfrm>
          <a:solidFill>
            <a:schemeClr val="accent1">
              <a:alpha val="60000"/>
            </a:schemeClr>
          </a:solidFill>
          <a:ln>
            <a:noFill/>
          </a:ln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Thank you slide</a:t>
            </a:r>
          </a:p>
        </p:txBody>
      </p:sp>
    </p:spTree>
    <p:extLst>
      <p:ext uri="{BB962C8B-B14F-4D97-AF65-F5344CB8AC3E}">
        <p14:creationId xmlns:p14="http://schemas.microsoft.com/office/powerpoint/2010/main" val="2410018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4B895-5BAB-4FB7-9078-ADBD68064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EAAED-C060-45E1-BD79-0D0D6DA4D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07636-5728-44EA-A581-9F2A7179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933DB-5685-4DB1-9F5C-FD4C9779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DAF9E-E3E6-4C3F-943B-C43463AD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58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AFA1-6009-4F26-A5B9-98CD0B175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4040-DB6B-4ADE-9CC5-240BDE4D2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CE5A2-1726-474A-A7AA-2D645DBD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A1E5F-CBE6-4B56-BE41-43A70BE5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0E574-C2C6-446A-9D91-1A4D5E14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55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DE947-F7CA-4B0C-B931-3417A3CE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4D7B8-E811-4583-84A9-68CE2A4D8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1FABE-A753-4365-86EE-46F0C92B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21E87-A611-4FC4-B86F-123E5E3E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29B3D-B46D-47C8-B96A-BB2AB95E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91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E76AD-DF68-444D-81FC-78DC13B0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B72D7-08E5-44C5-B829-062DE66CD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DD500-1EEC-4B55-A2D2-520C4AC89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ACD27-6D3B-4FBE-80C0-E35662629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DCE43-1849-4BB4-A4BA-AB4CB419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79860-E93F-421A-BDAC-DE90BE16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92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4B895-5BAB-4FB7-9078-ADBD68064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EAAED-C060-45E1-BD79-0D0D6DA4D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07636-5728-44EA-A581-9F2A7179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933DB-5685-4DB1-9F5C-FD4C9779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DAF9E-E3E6-4C3F-943B-C43463AD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25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AFA1-6009-4F26-A5B9-98CD0B175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4040-DB6B-4ADE-9CC5-240BDE4D2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CE5A2-1726-474A-A7AA-2D645DBD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A1E5F-CBE6-4B56-BE41-43A70BE5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0E574-C2C6-446A-9D91-1A4D5E14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20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DE947-F7CA-4B0C-B931-3417A3CE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4D7B8-E811-4583-84A9-68CE2A4D8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1FABE-A753-4365-86EE-46F0C92B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21E87-A611-4FC4-B86F-123E5E3E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29B3D-B46D-47C8-B96A-BB2AB95E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76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E76AD-DF68-444D-81FC-78DC13B0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B72D7-08E5-44C5-B829-062DE66CD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DD500-1EEC-4B55-A2D2-520C4AC89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ACD27-6D3B-4FBE-80C0-E35662629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DCE43-1849-4BB4-A4BA-AB4CB419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79860-E93F-421A-BDAC-DE90BE16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52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D7D06B8-078D-4DA4-954E-2E14B963D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74" y="178228"/>
            <a:ext cx="2286000" cy="86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0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DE947-F7CA-4B0C-B931-3417A3CE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4D7B8-E811-4583-84A9-68CE2A4D8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1FABE-A753-4365-86EE-46F0C92B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21E87-A611-4FC4-B86F-123E5E3E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29B3D-B46D-47C8-B96A-BB2AB95E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6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412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4B895-5BAB-4FB7-9078-ADBD68064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EAAED-C060-45E1-BD79-0D0D6DA4D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07636-5728-44EA-A581-9F2A7179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933DB-5685-4DB1-9F5C-FD4C9779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DAF9E-E3E6-4C3F-943B-C43463AD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9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AFA1-6009-4F26-A5B9-98CD0B175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4040-DB6B-4ADE-9CC5-240BDE4D2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CE5A2-1726-474A-A7AA-2D645DBD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A1E5F-CBE6-4B56-BE41-43A70BE5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0E574-C2C6-446A-9D91-1A4D5E14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10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DE947-F7CA-4B0C-B931-3417A3CE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4D7B8-E811-4583-84A9-68CE2A4D8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1FABE-A753-4365-86EE-46F0C92B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21E87-A611-4FC4-B86F-123E5E3E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29B3D-B46D-47C8-B96A-BB2AB95E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95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E76AD-DF68-444D-81FC-78DC13B0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B72D7-08E5-44C5-B829-062DE66CD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DD500-1EEC-4B55-A2D2-520C4AC89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ACD27-6D3B-4FBE-80C0-E35662629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DCE43-1849-4BB4-A4BA-AB4CB419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79860-E93F-421A-BDAC-DE90BE16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389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4B895-5BAB-4FB7-9078-ADBD68064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EAAED-C060-45E1-BD79-0D0D6DA4D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07636-5728-44EA-A581-9F2A7179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933DB-5685-4DB1-9F5C-FD4C9779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DAF9E-E3E6-4C3F-943B-C43463AD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6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AFA1-6009-4F26-A5B9-98CD0B175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4040-DB6B-4ADE-9CC5-240BDE4D2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CE5A2-1726-474A-A7AA-2D645DBD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A1E5F-CBE6-4B56-BE41-43A70BE5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0E574-C2C6-446A-9D91-1A4D5E14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32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DE947-F7CA-4B0C-B931-3417A3CE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4D7B8-E811-4583-84A9-68CE2A4D8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1FABE-A753-4365-86EE-46F0C92B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21E87-A611-4FC4-B86F-123E5E3E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29B3D-B46D-47C8-B96A-BB2AB95E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6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E76AD-DF68-444D-81FC-78DC13B0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B72D7-08E5-44C5-B829-062DE66CD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DD500-1EEC-4B55-A2D2-520C4AC89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ACD27-6D3B-4FBE-80C0-E35662629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DCE43-1849-4BB4-A4BA-AB4CB419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79860-E93F-421A-BDAC-DE90BE16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31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B542-F5D2-4DC7-A119-3EE6798DF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34E8A-C4FB-471A-8BE0-71F5C8012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5E4EB-8A55-4E71-A629-0E976A4E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E947-5949-46D2-A6EC-7A0C8A23B85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1190C-B6EE-4BAC-8ECB-C17B71602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2BA4D-B30D-4311-B2B7-60E8ECC5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B784-F4BF-4DC7-BFDD-E47399B06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65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E76AD-DF68-444D-81FC-78DC13B0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B72D7-08E5-44C5-B829-062DE66CD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DD500-1EEC-4B55-A2D2-520C4AC89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ACD27-6D3B-4FBE-80C0-E35662629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DCE43-1849-4BB4-A4BA-AB4CB419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79860-E93F-421A-BDAC-DE90BE16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290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BB31-6BA5-42AE-B1E2-3690B0D81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87CD7-4604-4C19-AC1E-37ABBAEEC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30A5D-8491-469E-8472-DDE0BB015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E947-5949-46D2-A6EC-7A0C8A23B85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B5E42-4D6D-4B75-ADF3-83A8886E2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3968E-8E4E-409C-AAE9-A30DC80A1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B784-F4BF-4DC7-BFDD-E47399B06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67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5AA6E-F003-4918-A2FD-486EC056A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CE85B-5B95-4EA9-ACAF-97765F3C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632B5-4678-4166-BEB6-8BD65503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E947-5949-46D2-A6EC-7A0C8A23B85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28176-E896-4CE1-B6A6-60990C969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29AEF-8607-4440-8CCF-E17F9713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B784-F4BF-4DC7-BFDD-E47399B06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953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22500-A06B-4CB2-B33C-46EC6DCB3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C37B3-5AF1-4B3C-A0EA-8073E60DE1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243055-DE4F-4677-B93F-F6A933C16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44AC2-6700-4232-A53D-45A33DB5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E947-5949-46D2-A6EC-7A0C8A23B85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62A1E-213A-45AD-A630-FB3473A92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DB512-1B35-4D11-9227-52EE2773A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B784-F4BF-4DC7-BFDD-E47399B06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80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9ADA7-EE4D-4174-A901-5DEAF48F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265F2-8EB2-4126-923D-6B2E83D3B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E947-5949-46D2-A6EC-7A0C8A23B85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8AEE9-2508-4166-BCB1-86DD399D3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AE3811-7019-428D-983E-D0B21598B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B784-F4BF-4DC7-BFDD-E47399B06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83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398E0-EF9E-49CC-9AB2-EA47C663EA7A}" type="datetime1">
              <a:rPr lang="en-US" smtClean="0"/>
              <a:t>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49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460701"/>
            <a:ext cx="9997440" cy="3566160"/>
          </a:xfrm>
        </p:spPr>
        <p:txBody>
          <a:bodyPr anchor="ctr">
            <a:normAutofit/>
          </a:bodyPr>
          <a:lstStyle>
            <a:lvl1pPr algn="ctr">
              <a:defRPr sz="6600" b="1">
                <a:solidFill>
                  <a:srgbClr val="3C6E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5026861"/>
            <a:ext cx="9997440" cy="1273508"/>
          </a:xfrm>
        </p:spPr>
        <p:txBody>
          <a:bodyPr anchor="ctr"/>
          <a:lstStyle>
            <a:lvl1pPr marL="0" indent="0" algn="ctr">
              <a:buNone/>
              <a:defRPr sz="2400" b="1" spc="200" baseline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B383-65EC-4057-9610-59E87B03B132}" type="datetime1">
              <a:rPr lang="en-US" smtClean="0"/>
              <a:t>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09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2" y="243951"/>
            <a:ext cx="10009367" cy="7102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BE243-8FFC-443A-B9D0-5BBD9CF0AD34}" type="datetime1">
              <a:rPr lang="en-US" smtClean="0"/>
              <a:t>2/2/2023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7902" y="1881359"/>
            <a:ext cx="4937761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 baseline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216337" y="1881359"/>
            <a:ext cx="4937760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6959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8370-601B-4708-A836-3AD4B03ADA5A}" type="datetime1">
              <a:rPr lang="en-US" smtClean="0"/>
              <a:t>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38199" y="1825625"/>
            <a:ext cx="10515599" cy="43024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13093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A8F3-B10F-4200-8EC3-EBDDBE32DB1E}" type="datetime1">
              <a:rPr lang="en-US" smtClean="0"/>
              <a:t>2/2/2023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978527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 b="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7831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0385-B23F-4C41-8954-666467E376E1}" type="datetime1">
              <a:rPr lang="en-US" smtClean="0"/>
              <a:t>2/2/2023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66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4B895-5BAB-4FB7-9078-ADBD68064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EAAED-C060-45E1-BD79-0D0D6DA4D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07636-5728-44EA-A581-9F2A7179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933DB-5685-4DB1-9F5C-FD4C9779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DAF9E-E3E6-4C3F-943B-C43463AD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892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BD42D-3F2E-43F4-AFDF-37471E65CAB6}" type="datetime1">
              <a:rPr lang="en-US" smtClean="0"/>
              <a:t>2/2/2023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ulti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365A-C98D-4B63-9D4D-B0A92D6F02FF}" type="datetime1">
              <a:rPr lang="en-US" smtClean="0"/>
              <a:t>2/2/2023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2" y="168751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094218" y="1687514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7760524" y="1687514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423862" y="4108326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94218" y="410832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/>
          </p:nvPr>
        </p:nvSpPr>
        <p:spPr>
          <a:xfrm>
            <a:off x="7760524" y="410832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256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A097-4C23-4305-8A29-1CACCB6AA6C0}" type="datetime1">
              <a:rPr lang="en-US" smtClean="0"/>
              <a:t>2/2/2023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85763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66064" y="1563757"/>
            <a:ext cx="5101055" cy="4644538"/>
          </a:xfrm>
          <a:solidFill>
            <a:srgbClr val="0D6CB9"/>
          </a:solidFill>
        </p:spPr>
        <p:txBody>
          <a:bodyPr lIns="365760" tIns="365760" rIns="365760" bIns="365760"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129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CD45-04B5-4A65-AD22-49502F12BD11}" type="datetime1">
              <a:rPr lang="en-US" smtClean="0"/>
              <a:t>2/2/2023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848698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288" y="1563757"/>
            <a:ext cx="5101055" cy="4644538"/>
          </a:xfrm>
          <a:solidFill>
            <a:srgbClr val="0D6CB9"/>
          </a:solidFill>
        </p:spPr>
        <p:txBody>
          <a:bodyPr lIns="365760" tIns="365760" rIns="365760" bIns="365760"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15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- text on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55D8-99A8-4FCA-966F-4D9F42520874}" type="datetime1">
              <a:rPr lang="en-US" smtClean="0"/>
              <a:t>2/2/2023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0" y="1620838"/>
            <a:ext cx="5534025" cy="4603750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18193" y="1620838"/>
            <a:ext cx="5101055" cy="4603750"/>
          </a:xfrm>
        </p:spPr>
        <p:txBody>
          <a:bodyPr anchor="t"/>
          <a:lstStyle>
            <a:lvl1pPr marL="0" indent="0"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489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9788-28AD-491D-A798-EF7E11ADFADE}" type="datetime1">
              <a:rPr lang="en-US" smtClean="0"/>
              <a:t>2/2/2023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01639" y="1645920"/>
            <a:ext cx="11379991" cy="3648710"/>
          </a:xfrm>
        </p:spPr>
        <p:txBody>
          <a:bodyPr/>
          <a:lstStyle>
            <a:lvl1pPr marL="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01638" y="5657088"/>
            <a:ext cx="11379200" cy="543686"/>
          </a:xfrm>
          <a:gradFill>
            <a:gsLst>
              <a:gs pos="26000">
                <a:srgbClr val="203864"/>
              </a:gs>
              <a:gs pos="50000">
                <a:srgbClr val="2F5CAC"/>
              </a:gs>
              <a:gs pos="100000">
                <a:srgbClr val="4472C4"/>
              </a:gs>
            </a:gsLst>
            <a:lin ang="3000000" scaled="0"/>
          </a:gradFill>
        </p:spPr>
        <p:txBody>
          <a:bodyPr/>
          <a:lstStyle>
            <a:lvl1pPr marL="36576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889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CB23-8389-43DF-8CD8-BD83E04FCE74}" type="datetime1">
              <a:rPr lang="en-US" smtClean="0"/>
              <a:t>2/2/2023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725145" y="3631342"/>
            <a:ext cx="12700" cy="513897"/>
          </a:xfrm>
          <a:prstGeom prst="line">
            <a:avLst/>
          </a:prstGeom>
          <a:ln w="539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495912" y="3639580"/>
            <a:ext cx="12700" cy="513897"/>
          </a:xfrm>
          <a:prstGeom prst="line">
            <a:avLst/>
          </a:prstGeom>
          <a:ln w="53975" cap="rnd">
            <a:solidFill>
              <a:srgbClr val="EA0C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20" idx="4"/>
          </p:cNvCxnSpPr>
          <p:nvPr userDrawn="1"/>
        </p:nvCxnSpPr>
        <p:spPr>
          <a:xfrm>
            <a:off x="6110254" y="3256246"/>
            <a:ext cx="12700" cy="513897"/>
          </a:xfrm>
          <a:prstGeom prst="line">
            <a:avLst/>
          </a:prstGeom>
          <a:ln w="53975" cap="rnd">
            <a:solidFill>
              <a:srgbClr val="69447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3738697" y="3553467"/>
            <a:ext cx="1530393" cy="293653"/>
          </a:xfrm>
          <a:prstGeom prst="rect">
            <a:avLst/>
          </a:prstGeom>
          <a:solidFill>
            <a:srgbClr val="DA3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5352764" y="3553467"/>
            <a:ext cx="1530393" cy="293653"/>
          </a:xfrm>
          <a:prstGeom prst="rect">
            <a:avLst/>
          </a:prstGeom>
          <a:solidFill>
            <a:srgbClr val="694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967303" y="3553467"/>
            <a:ext cx="1530393" cy="293653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8573098" y="3553467"/>
            <a:ext cx="1530393" cy="293653"/>
          </a:xfrm>
          <a:prstGeom prst="rect">
            <a:avLst/>
          </a:prstGeom>
          <a:solidFill>
            <a:srgbClr val="3C6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124157" y="3553467"/>
            <a:ext cx="1530393" cy="293653"/>
          </a:xfrm>
          <a:prstGeom prst="rect">
            <a:avLst/>
          </a:prstGeom>
          <a:solidFill>
            <a:srgbClr val="A83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 userDrawn="1"/>
        </p:nvSpPr>
        <p:spPr>
          <a:xfrm>
            <a:off x="6049541" y="362331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/>
          <p:cNvCxnSpPr>
            <a:endCxn id="22" idx="4"/>
          </p:cNvCxnSpPr>
          <p:nvPr userDrawn="1"/>
        </p:nvCxnSpPr>
        <p:spPr>
          <a:xfrm>
            <a:off x="9332363" y="3259815"/>
            <a:ext cx="12700" cy="513897"/>
          </a:xfrm>
          <a:prstGeom prst="line">
            <a:avLst/>
          </a:prstGeom>
          <a:ln w="53975" cap="rnd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9271650" y="3626886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>
            <a:endCxn id="24" idx="4"/>
          </p:cNvCxnSpPr>
          <p:nvPr userDrawn="1"/>
        </p:nvCxnSpPr>
        <p:spPr>
          <a:xfrm>
            <a:off x="2889534" y="3266406"/>
            <a:ext cx="12700" cy="513897"/>
          </a:xfrm>
          <a:prstGeom prst="line">
            <a:avLst/>
          </a:prstGeom>
          <a:ln w="53975" cap="rnd">
            <a:solidFill>
              <a:srgbClr val="A8301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 userDrawn="1"/>
        </p:nvSpPr>
        <p:spPr>
          <a:xfrm>
            <a:off x="2828821" y="363347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 userDrawn="1"/>
        </p:nvSpPr>
        <p:spPr>
          <a:xfrm>
            <a:off x="4423941" y="364363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 userDrawn="1"/>
        </p:nvSpPr>
        <p:spPr>
          <a:xfrm>
            <a:off x="7664981" y="361315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116158" y="2535256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754727" y="4166491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338818" y="2535257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054625" y="4166491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8581531" y="2535257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24157" y="5303521"/>
            <a:ext cx="7979333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14700932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B885C-73A3-48EA-A8F1-838D60E169EE}" type="datetime1">
              <a:rPr lang="en-US" smtClean="0"/>
              <a:t>2/2/2023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60416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46127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791680" y="2937882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0" name="Oval 29" title="Milestone Number"/>
          <p:cNvSpPr/>
          <p:nvPr userDrawn="1"/>
        </p:nvSpPr>
        <p:spPr>
          <a:xfrm>
            <a:off x="1148144" y="4457098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 dirty="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31" name="Graphic 30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3310" y="3915499"/>
            <a:ext cx="581025" cy="295275"/>
          </a:xfrm>
          <a:prstGeom prst="rect">
            <a:avLst/>
          </a:prstGeom>
        </p:spPr>
      </p:pic>
      <p:sp>
        <p:nvSpPr>
          <p:cNvPr id="36" name="Oval 35" title="Milestone Number"/>
          <p:cNvSpPr/>
          <p:nvPr userDrawn="1"/>
        </p:nvSpPr>
        <p:spPr>
          <a:xfrm>
            <a:off x="1223822" y="2133143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 dirty="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37" name="Graphic 36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282716" y="2801036"/>
            <a:ext cx="581025" cy="295275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3382576" y="2940070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9" name="Oval 38" title="Milestone Number"/>
          <p:cNvSpPr/>
          <p:nvPr userDrawn="1"/>
        </p:nvSpPr>
        <p:spPr>
          <a:xfrm>
            <a:off x="3763749" y="4434293"/>
            <a:ext cx="407673" cy="407673"/>
          </a:xfrm>
          <a:prstGeom prst="ellipse">
            <a:avLst/>
          </a:prstGeom>
          <a:solidFill>
            <a:srgbClr val="548235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 dirty="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40" name="Graphic 3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508784" y="3926541"/>
            <a:ext cx="581025" cy="295275"/>
          </a:xfrm>
          <a:prstGeom prst="rect">
            <a:avLst/>
          </a:prstGeom>
        </p:spPr>
      </p:pic>
      <p:sp>
        <p:nvSpPr>
          <p:cNvPr id="41" name="TextBox 40"/>
          <p:cNvSpPr txBox="1"/>
          <p:nvPr userDrawn="1"/>
        </p:nvSpPr>
        <p:spPr>
          <a:xfrm>
            <a:off x="5963110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2" name="Oval 41" title="Milestone Number"/>
          <p:cNvSpPr/>
          <p:nvPr userDrawn="1"/>
        </p:nvSpPr>
        <p:spPr>
          <a:xfrm>
            <a:off x="6352338" y="4434293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 dirty="0">
                <a:solidFill>
                  <a:schemeClr val="bg1"/>
                </a:solidFill>
              </a:rPr>
              <a:t>04</a:t>
            </a:r>
          </a:p>
        </p:txBody>
      </p:sp>
      <p:pic>
        <p:nvPicPr>
          <p:cNvPr id="43" name="Graphic 42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112304" y="3936872"/>
            <a:ext cx="581025" cy="295275"/>
          </a:xfrm>
          <a:prstGeom prst="rect">
            <a:avLst/>
          </a:prstGeom>
        </p:spPr>
      </p:pic>
      <p:sp>
        <p:nvSpPr>
          <p:cNvPr id="44" name="Oval 43" title="Milestone Number"/>
          <p:cNvSpPr/>
          <p:nvPr userDrawn="1"/>
        </p:nvSpPr>
        <p:spPr>
          <a:xfrm>
            <a:off x="6427901" y="2129570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 dirty="0">
                <a:solidFill>
                  <a:schemeClr val="bg1"/>
                </a:solidFill>
              </a:rPr>
              <a:t>05</a:t>
            </a:r>
          </a:p>
        </p:txBody>
      </p:sp>
      <p:pic>
        <p:nvPicPr>
          <p:cNvPr id="45" name="Graphic 44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466252" y="2801036"/>
            <a:ext cx="581025" cy="295275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8552678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7" name="Oval 46" title="Milestone Number"/>
          <p:cNvSpPr/>
          <p:nvPr userDrawn="1"/>
        </p:nvSpPr>
        <p:spPr>
          <a:xfrm>
            <a:off x="8917851" y="4434292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 dirty="0">
                <a:solidFill>
                  <a:schemeClr val="bg1"/>
                </a:solidFill>
              </a:rPr>
              <a:t>06</a:t>
            </a:r>
          </a:p>
        </p:txBody>
      </p:sp>
      <p:pic>
        <p:nvPicPr>
          <p:cNvPr id="48" name="Graphic 47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683538" y="3936872"/>
            <a:ext cx="581025" cy="295275"/>
          </a:xfrm>
          <a:prstGeom prst="rect">
            <a:avLst/>
          </a:prstGeom>
        </p:spPr>
      </p:pic>
      <p:sp>
        <p:nvSpPr>
          <p:cNvPr id="49" name="Oval 48" title="Milestone Number"/>
          <p:cNvSpPr/>
          <p:nvPr userDrawn="1"/>
        </p:nvSpPr>
        <p:spPr>
          <a:xfrm>
            <a:off x="8954928" y="2126446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 dirty="0">
                <a:solidFill>
                  <a:schemeClr val="bg1"/>
                </a:solidFill>
              </a:rPr>
              <a:t>07</a:t>
            </a:r>
          </a:p>
        </p:txBody>
      </p:sp>
      <p:pic>
        <p:nvPicPr>
          <p:cNvPr id="50" name="Graphic 4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056844" y="2801036"/>
            <a:ext cx="581025" cy="295275"/>
          </a:xfrm>
          <a:prstGeom prst="rect">
            <a:avLst/>
          </a:prstGeom>
        </p:spPr>
      </p:pic>
      <p:grpSp>
        <p:nvGrpSpPr>
          <p:cNvPr id="51" name="Group 50" title="Today Flag Icon"/>
          <p:cNvGrpSpPr/>
          <p:nvPr userDrawn="1"/>
        </p:nvGrpSpPr>
        <p:grpSpPr>
          <a:xfrm>
            <a:off x="10298196" y="2129570"/>
            <a:ext cx="407673" cy="407673"/>
            <a:chOff x="10636741" y="2652807"/>
            <a:chExt cx="296963" cy="296963"/>
          </a:xfrm>
        </p:grpSpPr>
        <p:sp>
          <p:nvSpPr>
            <p:cNvPr id="52" name="Oval 51"/>
            <p:cNvSpPr/>
            <p:nvPr/>
          </p:nvSpPr>
          <p:spPr>
            <a:xfrm>
              <a:off x="10636741" y="2652807"/>
              <a:ext cx="296963" cy="29696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ZA" sz="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3" name="Graphic 52" title="Flag Ico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10816" y="2716810"/>
              <a:ext cx="149367" cy="168956"/>
            </a:xfrm>
            <a:prstGeom prst="rect">
              <a:avLst/>
            </a:prstGeom>
          </p:spPr>
        </p:pic>
      </p:grpSp>
      <p:pic>
        <p:nvPicPr>
          <p:cNvPr id="54" name="Graphic 53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359158" y="2801036"/>
            <a:ext cx="581025" cy="295275"/>
          </a:xfrm>
          <a:prstGeom prst="rect">
            <a:avLst/>
          </a:prstGeom>
        </p:spPr>
      </p:pic>
      <p:grpSp>
        <p:nvGrpSpPr>
          <p:cNvPr id="55" name="Group 54" title="Year 4"/>
          <p:cNvGrpSpPr/>
          <p:nvPr userDrawn="1"/>
        </p:nvGrpSpPr>
        <p:grpSpPr>
          <a:xfrm>
            <a:off x="8481353" y="3119046"/>
            <a:ext cx="3133180" cy="562188"/>
            <a:chOff x="8481353" y="3119046"/>
            <a:chExt cx="3133180" cy="562188"/>
          </a:xfrm>
        </p:grpSpPr>
        <p:cxnSp>
          <p:nvCxnSpPr>
            <p:cNvPr id="56" name="Straight Connector 55" title="Q lines"/>
            <p:cNvCxnSpPr>
              <a:cxnSpLocks/>
            </p:cNvCxnSpPr>
            <p:nvPr/>
          </p:nvCxnSpPr>
          <p:spPr>
            <a:xfrm>
              <a:off x="1078575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 title="Q lines"/>
            <p:cNvCxnSpPr>
              <a:cxnSpLocks/>
            </p:cNvCxnSpPr>
            <p:nvPr/>
          </p:nvCxnSpPr>
          <p:spPr>
            <a:xfrm>
              <a:off x="9481202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Arrow: Right 132" title="Year Arrow"/>
            <p:cNvSpPr/>
            <p:nvPr/>
          </p:nvSpPr>
          <p:spPr>
            <a:xfrm>
              <a:off x="8481353" y="3325978"/>
              <a:ext cx="3133180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F5CA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 dirty="0"/>
            </a:p>
          </p:txBody>
        </p:sp>
        <p:sp>
          <p:nvSpPr>
            <p:cNvPr id="59" name="Oval 58" title="Quarter Background Cirlce"/>
            <p:cNvSpPr/>
            <p:nvPr/>
          </p:nvSpPr>
          <p:spPr>
            <a:xfrm>
              <a:off x="1068250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 title="Quarter Background Cirlce"/>
            <p:cNvSpPr/>
            <p:nvPr/>
          </p:nvSpPr>
          <p:spPr>
            <a:xfrm>
              <a:off x="1003192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 title="Quarter Background Cirlce"/>
            <p:cNvSpPr/>
            <p:nvPr/>
          </p:nvSpPr>
          <p:spPr>
            <a:xfrm>
              <a:off x="938467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 title="Quarter Background Cirlce"/>
            <p:cNvSpPr/>
            <p:nvPr/>
          </p:nvSpPr>
          <p:spPr>
            <a:xfrm>
              <a:off x="873163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3" name="Straight Connector 62" title="Q lines"/>
            <p:cNvCxnSpPr>
              <a:cxnSpLocks/>
            </p:cNvCxnSpPr>
            <p:nvPr/>
          </p:nvCxnSpPr>
          <p:spPr>
            <a:xfrm>
              <a:off x="8836180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 title="Q lines"/>
            <p:cNvCxnSpPr>
              <a:cxnSpLocks/>
            </p:cNvCxnSpPr>
            <p:nvPr/>
          </p:nvCxnSpPr>
          <p:spPr>
            <a:xfrm>
              <a:off x="10130964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 title="Quarter Number"/>
            <p:cNvSpPr txBox="1"/>
            <p:nvPr/>
          </p:nvSpPr>
          <p:spPr>
            <a:xfrm>
              <a:off x="869683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6" name="TextBox 65" title="Quarter Number"/>
            <p:cNvSpPr txBox="1"/>
            <p:nvPr/>
          </p:nvSpPr>
          <p:spPr>
            <a:xfrm>
              <a:off x="934434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TextBox 66" title="Quarter Number"/>
            <p:cNvSpPr txBox="1"/>
            <p:nvPr/>
          </p:nvSpPr>
          <p:spPr>
            <a:xfrm>
              <a:off x="999186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" name="TextBox 67" title="Quarter Number"/>
            <p:cNvSpPr txBox="1"/>
            <p:nvPr/>
          </p:nvSpPr>
          <p:spPr>
            <a:xfrm>
              <a:off x="10639376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9" name="Group 68" title="Year 3"/>
          <p:cNvGrpSpPr/>
          <p:nvPr userDrawn="1"/>
        </p:nvGrpSpPr>
        <p:grpSpPr>
          <a:xfrm>
            <a:off x="5886628" y="3119046"/>
            <a:ext cx="2784204" cy="562188"/>
            <a:chOff x="5886628" y="3119046"/>
            <a:chExt cx="2784204" cy="562188"/>
          </a:xfrm>
        </p:grpSpPr>
        <p:cxnSp>
          <p:nvCxnSpPr>
            <p:cNvPr id="70" name="Straight Connector 69" title="Q lines"/>
            <p:cNvCxnSpPr>
              <a:cxnSpLocks/>
            </p:cNvCxnSpPr>
            <p:nvPr/>
          </p:nvCxnSpPr>
          <p:spPr>
            <a:xfrm>
              <a:off x="6890490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Arrow: Right 184" title="Year Arrow"/>
            <p:cNvSpPr/>
            <p:nvPr/>
          </p:nvSpPr>
          <p:spPr>
            <a:xfrm>
              <a:off x="5886628" y="3325978"/>
              <a:ext cx="278420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rgbClr val="69447B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 dirty="0"/>
            </a:p>
          </p:txBody>
        </p:sp>
        <p:sp>
          <p:nvSpPr>
            <p:cNvPr id="72" name="Oval 71" title="Quarter Background Cirlce"/>
            <p:cNvSpPr/>
            <p:nvPr/>
          </p:nvSpPr>
          <p:spPr>
            <a:xfrm>
              <a:off x="809593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 title="Quarter Background Cirlce"/>
            <p:cNvSpPr/>
            <p:nvPr/>
          </p:nvSpPr>
          <p:spPr>
            <a:xfrm>
              <a:off x="7443121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 title="Quarter Background Cirlce"/>
            <p:cNvSpPr/>
            <p:nvPr/>
          </p:nvSpPr>
          <p:spPr>
            <a:xfrm>
              <a:off x="679184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 title="Quarter Background Cirlce"/>
            <p:cNvSpPr/>
            <p:nvPr/>
          </p:nvSpPr>
          <p:spPr>
            <a:xfrm>
              <a:off x="6140756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6" name="Straight Connector 75" title="Q lines"/>
            <p:cNvCxnSpPr>
              <a:cxnSpLocks/>
            </p:cNvCxnSpPr>
            <p:nvPr/>
          </p:nvCxnSpPr>
          <p:spPr>
            <a:xfrm>
              <a:off x="6246612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 title="Q lines"/>
            <p:cNvCxnSpPr>
              <a:cxnSpLocks/>
            </p:cNvCxnSpPr>
            <p:nvPr/>
          </p:nvCxnSpPr>
          <p:spPr>
            <a:xfrm>
              <a:off x="7541396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 title="Q lines"/>
            <p:cNvCxnSpPr>
              <a:cxnSpLocks/>
            </p:cNvCxnSpPr>
            <p:nvPr/>
          </p:nvCxnSpPr>
          <p:spPr>
            <a:xfrm>
              <a:off x="8188788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 title="Quarter Number"/>
            <p:cNvSpPr txBox="1"/>
            <p:nvPr/>
          </p:nvSpPr>
          <p:spPr>
            <a:xfrm>
              <a:off x="610677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 title="Quarter Number"/>
            <p:cNvSpPr txBox="1"/>
            <p:nvPr/>
          </p:nvSpPr>
          <p:spPr>
            <a:xfrm>
              <a:off x="675428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TextBox 80" title="Quarter Number"/>
            <p:cNvSpPr txBox="1"/>
            <p:nvPr/>
          </p:nvSpPr>
          <p:spPr>
            <a:xfrm>
              <a:off x="740180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TextBox 81" title="Quarter Number"/>
            <p:cNvSpPr txBox="1"/>
            <p:nvPr/>
          </p:nvSpPr>
          <p:spPr>
            <a:xfrm>
              <a:off x="804931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3" name="Group 82" title="Year 2"/>
          <p:cNvGrpSpPr/>
          <p:nvPr userDrawn="1"/>
        </p:nvGrpSpPr>
        <p:grpSpPr>
          <a:xfrm>
            <a:off x="3309141" y="3119046"/>
            <a:ext cx="2759196" cy="561751"/>
            <a:chOff x="3309141" y="3119046"/>
            <a:chExt cx="2759196" cy="561751"/>
          </a:xfrm>
        </p:grpSpPr>
        <p:sp>
          <p:nvSpPr>
            <p:cNvPr id="84" name="Arrow: Right 130" title="Year Arrow"/>
            <p:cNvSpPr/>
            <p:nvPr/>
          </p:nvSpPr>
          <p:spPr>
            <a:xfrm>
              <a:off x="3309141" y="3325541"/>
              <a:ext cx="2759196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rgbClr val="548235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 dirty="0"/>
            </a:p>
          </p:txBody>
        </p:sp>
        <p:sp>
          <p:nvSpPr>
            <p:cNvPr id="85" name="Oval 84" title="Quarter Background Cirlce"/>
            <p:cNvSpPr/>
            <p:nvPr/>
          </p:nvSpPr>
          <p:spPr>
            <a:xfrm>
              <a:off x="549490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Oval 85" title="Quarter Background Cirlce"/>
            <p:cNvSpPr/>
            <p:nvPr/>
          </p:nvSpPr>
          <p:spPr>
            <a:xfrm>
              <a:off x="484587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 title="Quarter Background Cirlce"/>
            <p:cNvSpPr/>
            <p:nvPr/>
          </p:nvSpPr>
          <p:spPr>
            <a:xfrm>
              <a:off x="420935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Oval 87" title="Quarter Background Cirlce"/>
            <p:cNvSpPr/>
            <p:nvPr/>
          </p:nvSpPr>
          <p:spPr>
            <a:xfrm>
              <a:off x="355216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9" name="Straight Connector 88" title="Q lines"/>
            <p:cNvCxnSpPr>
              <a:cxnSpLocks/>
            </p:cNvCxnSpPr>
            <p:nvPr/>
          </p:nvCxnSpPr>
          <p:spPr>
            <a:xfrm>
              <a:off x="3657043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 title="Q lines"/>
            <p:cNvCxnSpPr>
              <a:cxnSpLocks/>
            </p:cNvCxnSpPr>
            <p:nvPr/>
          </p:nvCxnSpPr>
          <p:spPr>
            <a:xfrm>
              <a:off x="4304435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 title="Q lines"/>
            <p:cNvCxnSpPr>
              <a:cxnSpLocks/>
            </p:cNvCxnSpPr>
            <p:nvPr/>
          </p:nvCxnSpPr>
          <p:spPr>
            <a:xfrm>
              <a:off x="495182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 title="Q lines"/>
            <p:cNvCxnSpPr>
              <a:cxnSpLocks/>
            </p:cNvCxnSpPr>
            <p:nvPr/>
          </p:nvCxnSpPr>
          <p:spPr>
            <a:xfrm>
              <a:off x="559921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 title="Quarter Number"/>
            <p:cNvSpPr txBox="1"/>
            <p:nvPr/>
          </p:nvSpPr>
          <p:spPr>
            <a:xfrm>
              <a:off x="351671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94" name="TextBox 93" title="Quarter Number"/>
            <p:cNvSpPr txBox="1"/>
            <p:nvPr/>
          </p:nvSpPr>
          <p:spPr>
            <a:xfrm>
              <a:off x="416422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5" name="TextBox 94" title="Quarter Number"/>
            <p:cNvSpPr txBox="1"/>
            <p:nvPr/>
          </p:nvSpPr>
          <p:spPr>
            <a:xfrm>
              <a:off x="481174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TextBox 95" title="Quarter Number"/>
            <p:cNvSpPr txBox="1"/>
            <p:nvPr/>
          </p:nvSpPr>
          <p:spPr>
            <a:xfrm>
              <a:off x="545925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7" name="Group 96" title="Year 1"/>
          <p:cNvGrpSpPr/>
          <p:nvPr userDrawn="1"/>
        </p:nvGrpSpPr>
        <p:grpSpPr>
          <a:xfrm>
            <a:off x="791681" y="3119046"/>
            <a:ext cx="2695434" cy="561751"/>
            <a:chOff x="791681" y="3119046"/>
            <a:chExt cx="2695434" cy="561751"/>
          </a:xfrm>
        </p:grpSpPr>
        <p:cxnSp>
          <p:nvCxnSpPr>
            <p:cNvPr id="98" name="Straight Connector 97" title="Q lines"/>
            <p:cNvCxnSpPr>
              <a:cxnSpLocks/>
            </p:cNvCxnSpPr>
            <p:nvPr/>
          </p:nvCxnSpPr>
          <p:spPr>
            <a:xfrm>
              <a:off x="170330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Arrow: Right 129" title="Year Arrow"/>
            <p:cNvSpPr/>
            <p:nvPr/>
          </p:nvSpPr>
          <p:spPr>
            <a:xfrm>
              <a:off x="791681" y="3325541"/>
              <a:ext cx="269543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rgbClr val="EA0C0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 dirty="0"/>
            </a:p>
          </p:txBody>
        </p:sp>
        <p:sp>
          <p:nvSpPr>
            <p:cNvPr id="100" name="Oval 99" title="Quarter Background Cirlce"/>
            <p:cNvSpPr/>
            <p:nvPr/>
          </p:nvSpPr>
          <p:spPr>
            <a:xfrm>
              <a:off x="291363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100" title="Quarter Background Cirlce"/>
            <p:cNvSpPr/>
            <p:nvPr/>
          </p:nvSpPr>
          <p:spPr>
            <a:xfrm>
              <a:off x="2256010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Oval 101" title="Quarter Background Cirlce"/>
            <p:cNvSpPr/>
            <p:nvPr/>
          </p:nvSpPr>
          <p:spPr>
            <a:xfrm>
              <a:off x="161174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Oval 102" title="Quarter Background Cirlce"/>
            <p:cNvSpPr/>
            <p:nvPr/>
          </p:nvSpPr>
          <p:spPr>
            <a:xfrm>
              <a:off x="96578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4" name="Straight Connector 103" title="Q lines"/>
            <p:cNvCxnSpPr>
              <a:cxnSpLocks/>
            </p:cNvCxnSpPr>
            <p:nvPr/>
          </p:nvCxnSpPr>
          <p:spPr>
            <a:xfrm>
              <a:off x="1067475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 title="Q lines"/>
            <p:cNvCxnSpPr>
              <a:cxnSpLocks/>
            </p:cNvCxnSpPr>
            <p:nvPr/>
          </p:nvCxnSpPr>
          <p:spPr>
            <a:xfrm>
              <a:off x="236225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 title="Q lines"/>
            <p:cNvCxnSpPr>
              <a:cxnSpLocks/>
            </p:cNvCxnSpPr>
            <p:nvPr/>
          </p:nvCxnSpPr>
          <p:spPr>
            <a:xfrm>
              <a:off x="3009651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 title="Quarter Number"/>
            <p:cNvSpPr txBox="1"/>
            <p:nvPr/>
          </p:nvSpPr>
          <p:spPr>
            <a:xfrm>
              <a:off x="92665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8" name="TextBox 107" title="Quarter Number"/>
            <p:cNvSpPr txBox="1"/>
            <p:nvPr/>
          </p:nvSpPr>
          <p:spPr>
            <a:xfrm>
              <a:off x="157416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9" name="TextBox 108" title="Quarter Number"/>
            <p:cNvSpPr txBox="1"/>
            <p:nvPr/>
          </p:nvSpPr>
          <p:spPr>
            <a:xfrm>
              <a:off x="222168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0" name="TextBox 109" title="Quarter Number"/>
            <p:cNvSpPr txBox="1"/>
            <p:nvPr/>
          </p:nvSpPr>
          <p:spPr>
            <a:xfrm>
              <a:off x="286919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874314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9760199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94428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3196226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5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807451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6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8362114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94428" y="5724950"/>
            <a:ext cx="10898877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30518762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3A0D-20A4-4127-A9E5-510245623C39}" type="datetime1">
              <a:rPr lang="en-US" smtClean="0"/>
              <a:t>2/2/2023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9736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4D34150D-0F4D-4315-90B1-7D4D1EC78874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2/2/2023</a:t>
            </a:fld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Texas Education Agency | Academics | Performance Reporting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0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465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AFA1-6009-4F26-A5B9-98CD0B175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4040-DB6B-4ADE-9CC5-240BDE4D2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CE5A2-1726-474A-A7AA-2D645DBD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A1E5F-CBE6-4B56-BE41-43A70BE5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0E574-C2C6-446A-9D91-1A4D5E14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41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4C80-0B46-45C1-99A5-DB6A09EDE805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2/2/2023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4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878381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20133205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4381625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8764008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8735432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40995099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814348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6418122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5B8C54A-81B4-4686-A6B8-5F1FBAA6AB20}" type="datetime1">
              <a:rPr lang="en-US" smtClean="0"/>
              <a:t>2/2/2023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6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DE947-F7CA-4B0C-B931-3417A3CE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4D7B8-E811-4583-84A9-68CE2A4D8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1FABE-A753-4365-86EE-46F0C92B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21E87-A611-4FC4-B86F-123E5E3E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29B3D-B46D-47C8-B96A-BB2AB95E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779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E8C8ADC-57F8-4F4A-8E16-DFB6FFEBBE22}" type="datetime1">
              <a:rPr lang="en-US" smtClean="0"/>
              <a:t>2/2/2023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333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647C811-DAEF-47D0-AD17-61EF3F2818A1}" type="datetime1">
              <a:rPr lang="en-US" smtClean="0"/>
              <a:t>2/2/2023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03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2DE5D0-3A1D-4D2D-9271-AA1F7C435BCB}" type="datetime1">
              <a:rPr lang="en-US" smtClean="0"/>
              <a:t>2/2/2023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653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1BE83F-9595-4884-885F-661DF8B3245D}" type="datetime1">
              <a:rPr lang="en-US" smtClean="0"/>
              <a:t>2/2/2023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833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5EE233-0EF0-4E57-AFF0-CAD6E8B36067}" type="datetime1">
              <a:rPr lang="en-US" smtClean="0"/>
              <a:t>2/2/2023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2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33565B1-2294-454F-B039-9AAE38E456DF}" type="datetime1">
              <a:rPr lang="en-US" smtClean="0"/>
              <a:t>2/2/2023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631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1C04B5-259D-4E30-9C2E-0AD523BDAF01}" type="datetime1">
              <a:rPr lang="en-US" smtClean="0"/>
              <a:t>2/2/2023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133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8DAA861B-B1E1-43AB-9330-8BB12B074FEA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6453128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C3B36735-74FB-4DBC-BB9C-6630B70BBC1A}" type="datetime1">
              <a:rPr lang="en-US" smtClean="0"/>
              <a:t>2/2/2023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4489751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781BE951-2F15-47C3-A862-A3380EE0F34F}" type="datetime1">
              <a:rPr lang="en-US" smtClean="0"/>
              <a:t>2/2/2023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59053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E76AD-DF68-444D-81FC-78DC13B0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B72D7-08E5-44C5-B829-062DE66CD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DD500-1EEC-4B55-A2D2-520C4AC89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ACD27-6D3B-4FBE-80C0-E35662629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DCE43-1849-4BB4-A4BA-AB4CB419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79860-E93F-421A-BDAC-DE90BE16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912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773A7BED-D98D-4858-9084-27D2A643E22B}" type="datetime1">
              <a:rPr lang="en-US" smtClean="0"/>
              <a:t>2/2/2023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746770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BFA06D25-FD93-4003-B1FA-86469857DD2A}" type="datetime1">
              <a:rPr lang="en-US" smtClean="0"/>
              <a:t>2/2/2023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2399329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146E7E4-CE3E-444A-8F85-4D4386783AF5}" type="datetime1">
              <a:rPr lang="en-US" smtClean="0"/>
              <a:t>2/2/2023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2/2/2023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5403327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1DFE46E8-84C8-4480-8A0B-F0B0C1D13CCC}" type="datetime1">
              <a:rPr lang="en-US" smtClean="0"/>
              <a:t>2/2/2023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709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07D09038-DEA3-4B38-9012-A5B0E7B11247}" type="datetime1">
              <a:rPr lang="en-US" smtClean="0"/>
              <a:t>2/2/2023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2/2/2023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648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ABFE2408-B162-47E5-B56D-C8EDA6886D39}" type="datetime1">
              <a:rPr lang="en-US" smtClean="0"/>
              <a:t>2/2/2023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769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AF68DACC-B4BE-41CC-8289-A151E6AA9A0E}" type="datetime1">
              <a:rPr lang="en-US" smtClean="0"/>
              <a:t>2/2/2023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35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9DDE952E-4437-433B-A450-9B43300948E3}" type="datetime1">
              <a:rPr lang="en-US" smtClean="0"/>
              <a:t>2/2/2023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22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7E8109E2-649C-49C7-A85C-DF6B474F90A1}" type="datetime1">
              <a:rPr lang="en-US" smtClean="0"/>
              <a:t>2/2/2023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248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F788F014-B3FA-4C7C-B114-83136031D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8559" r="-222" b="6627"/>
          <a:stretch/>
        </p:blipFill>
        <p:spPr>
          <a:xfrm>
            <a:off x="0" y="0"/>
            <a:ext cx="1221915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-12715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Thank you slide</a:t>
            </a:r>
          </a:p>
        </p:txBody>
      </p:sp>
    </p:spTree>
    <p:extLst>
      <p:ext uri="{BB962C8B-B14F-4D97-AF65-F5344CB8AC3E}">
        <p14:creationId xmlns:p14="http://schemas.microsoft.com/office/powerpoint/2010/main" val="349643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4B895-5BAB-4FB7-9078-ADBD68064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EAAED-C060-45E1-BD79-0D0D6DA4D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07636-5728-44EA-A581-9F2A7179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933DB-5685-4DB1-9F5C-FD4C9779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DAF9E-E3E6-4C3F-943B-C43463AD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005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1E6B17FD-59AF-4A92-B561-AD4FD63655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24542" r="2542" b="2434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Thank you slide</a:t>
            </a:r>
          </a:p>
        </p:txBody>
      </p:sp>
    </p:spTree>
    <p:extLst>
      <p:ext uri="{BB962C8B-B14F-4D97-AF65-F5344CB8AC3E}">
        <p14:creationId xmlns:p14="http://schemas.microsoft.com/office/powerpoint/2010/main" val="12781091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in front of a large crowd of people&#10;&#10;Description automatically generated">
            <a:extLst>
              <a:ext uri="{FF2B5EF4-FFF2-40B4-BE49-F238E27FC236}">
                <a16:creationId xmlns:a16="http://schemas.microsoft.com/office/drawing/2014/main" id="{5E2871D6-2FC2-4C26-9037-C42AD4F5C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4734" r="-87" b="10946"/>
          <a:stretch/>
        </p:blipFill>
        <p:spPr>
          <a:xfrm>
            <a:off x="0" y="-1"/>
            <a:ext cx="12213267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2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Thank you slide</a:t>
            </a:r>
          </a:p>
        </p:txBody>
      </p:sp>
    </p:spTree>
    <p:extLst>
      <p:ext uri="{BB962C8B-B14F-4D97-AF65-F5344CB8AC3E}">
        <p14:creationId xmlns:p14="http://schemas.microsoft.com/office/powerpoint/2010/main" val="40699828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in front of a large crowd of people&#10;&#10;Description automatically generated">
            <a:extLst>
              <a:ext uri="{FF2B5EF4-FFF2-40B4-BE49-F238E27FC236}">
                <a16:creationId xmlns:a16="http://schemas.microsoft.com/office/drawing/2014/main" id="{812DC4CA-1F81-477B-8C94-E155AEC07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4733" r="-87" b="14794"/>
          <a:stretch/>
        </p:blipFill>
        <p:spPr>
          <a:xfrm>
            <a:off x="0" y="0"/>
            <a:ext cx="12213267" cy="65450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6AD11E-DD1F-4095-88DE-13135BEF3782}"/>
              </a:ext>
            </a:extLst>
          </p:cNvPr>
          <p:cNvSpPr/>
          <p:nvPr userDrawn="1"/>
        </p:nvSpPr>
        <p:spPr>
          <a:xfrm>
            <a:off x="0" y="-2"/>
            <a:ext cx="12217429" cy="654507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602375"/>
            <a:ext cx="12192000" cy="189123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6F6AB6-B997-49BC-A1F7-1CFDC08523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8295" y="2310466"/>
            <a:ext cx="8736676" cy="962069"/>
          </a:xfrm>
          <a:noFill/>
          <a:ln>
            <a:noFill/>
          </a:ln>
        </p:spPr>
        <p:txBody>
          <a:bodyPr anchor="b">
            <a:noAutofit/>
          </a:bodyPr>
          <a:lstStyle>
            <a:lvl1pPr algn="ctr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Thank you slide</a:t>
            </a:r>
          </a:p>
        </p:txBody>
      </p:sp>
    </p:spTree>
    <p:extLst>
      <p:ext uri="{BB962C8B-B14F-4D97-AF65-F5344CB8AC3E}">
        <p14:creationId xmlns:p14="http://schemas.microsoft.com/office/powerpoint/2010/main" val="41590426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DA4F150B-B62C-4616-A155-6F9BC64D7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8559" r="-222" b="10041"/>
          <a:stretch/>
        </p:blipFill>
        <p:spPr>
          <a:xfrm>
            <a:off x="0" y="0"/>
            <a:ext cx="12219153" cy="65450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6AD11E-DD1F-4095-88DE-13135BEF3782}"/>
              </a:ext>
            </a:extLst>
          </p:cNvPr>
          <p:cNvSpPr/>
          <p:nvPr userDrawn="1"/>
        </p:nvSpPr>
        <p:spPr>
          <a:xfrm>
            <a:off x="0" y="-9202"/>
            <a:ext cx="12217429" cy="654507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602375"/>
            <a:ext cx="12192000" cy="189123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6F6AB6-B997-49BC-A1F7-1CFDC08523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8295" y="2310466"/>
            <a:ext cx="8736676" cy="962069"/>
          </a:xfrm>
          <a:noFill/>
          <a:ln>
            <a:noFill/>
          </a:ln>
        </p:spPr>
        <p:txBody>
          <a:bodyPr anchor="b">
            <a:noAutofit/>
          </a:bodyPr>
          <a:lstStyle>
            <a:lvl1pPr algn="ctr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Thank you slide</a:t>
            </a:r>
          </a:p>
        </p:txBody>
      </p:sp>
    </p:spTree>
    <p:extLst>
      <p:ext uri="{BB962C8B-B14F-4D97-AF65-F5344CB8AC3E}">
        <p14:creationId xmlns:p14="http://schemas.microsoft.com/office/powerpoint/2010/main" val="38037383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72517D52-E125-4F80-B134-3F7A8E603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24541" r="2542" b="5766"/>
          <a:stretch/>
        </p:blipFill>
        <p:spPr>
          <a:xfrm>
            <a:off x="1" y="1"/>
            <a:ext cx="12192000" cy="65450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6AD11E-DD1F-4095-88DE-13135BEF3782}"/>
              </a:ext>
            </a:extLst>
          </p:cNvPr>
          <p:cNvSpPr/>
          <p:nvPr userDrawn="1"/>
        </p:nvSpPr>
        <p:spPr>
          <a:xfrm>
            <a:off x="0" y="-3"/>
            <a:ext cx="12217429" cy="654507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602375"/>
            <a:ext cx="12192000" cy="189123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6F6AB6-B997-49BC-A1F7-1CFDC08523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8295" y="2310466"/>
            <a:ext cx="8736676" cy="962069"/>
          </a:xfrm>
          <a:solidFill>
            <a:schemeClr val="accent1">
              <a:alpha val="60000"/>
            </a:schemeClr>
          </a:solidFill>
          <a:ln>
            <a:noFill/>
          </a:ln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Thank you slide</a:t>
            </a:r>
          </a:p>
        </p:txBody>
      </p:sp>
    </p:spTree>
    <p:extLst>
      <p:ext uri="{BB962C8B-B14F-4D97-AF65-F5344CB8AC3E}">
        <p14:creationId xmlns:p14="http://schemas.microsoft.com/office/powerpoint/2010/main" val="17123938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schools 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DC561CAD-0349-4E50-944E-2A243BFD8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" y="977403"/>
            <a:ext cx="12192000" cy="4667112"/>
            <a:chOff x="0" y="2293123"/>
            <a:chExt cx="20104100" cy="7732395"/>
          </a:xfrm>
          <a:blipFill dpi="0" rotWithShape="1">
            <a:blip r:embed="rId2">
              <a:alphaModFix amt="81000"/>
            </a:blip>
            <a:srcRect/>
            <a:stretch>
              <a:fillRect b="-47000"/>
            </a:stretch>
          </a:blipFill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0D0D9FFF-C581-4BF8-99C5-4DA995FE549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93123"/>
              <a:ext cx="20104099" cy="7732193"/>
            </a:xfrm>
            <a:prstGeom prst="rect">
              <a:avLst/>
            </a:prstGeom>
            <a:grpFill/>
          </p:spPr>
        </p:pic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851CD3CE-E5FE-4095-95D5-3887E4AF81B1}"/>
                </a:ext>
              </a:extLst>
            </p:cNvPr>
            <p:cNvSpPr/>
            <p:nvPr/>
          </p:nvSpPr>
          <p:spPr>
            <a:xfrm>
              <a:off x="0" y="2293123"/>
              <a:ext cx="20104100" cy="7732395"/>
            </a:xfrm>
            <a:custGeom>
              <a:avLst/>
              <a:gdLst/>
              <a:ahLst/>
              <a:cxnLst/>
              <a:rect l="l" t="t" r="r" b="b"/>
              <a:pathLst>
                <a:path w="20104100" h="7732395">
                  <a:moveTo>
                    <a:pt x="0" y="0"/>
                  </a:moveTo>
                  <a:lnTo>
                    <a:pt x="0" y="7732193"/>
                  </a:lnTo>
                  <a:lnTo>
                    <a:pt x="20104099" y="7732193"/>
                  </a:lnTo>
                  <a:lnTo>
                    <a:pt x="20104099" y="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>
                <a:alphaModFix amt="89000"/>
              </a:blip>
              <a:srcRect/>
              <a:stretch>
                <a:fillRect b="-47000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61C4-F97E-40D5-BA35-DF870A275165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31120099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schools Main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0D0D9FFF-C581-4BF8-99C5-4DA995FE549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1" b="30997"/>
          <a:stretch/>
        </p:blipFill>
        <p:spPr>
          <a:xfrm>
            <a:off x="0" y="977464"/>
            <a:ext cx="12191999" cy="4663440"/>
          </a:xfrm>
          <a:prstGeom prst="rect">
            <a:avLst/>
          </a:prstGeom>
          <a:blipFill dpi="0" rotWithShape="1">
            <a:blip r:embed="rId3">
              <a:alphaModFix amt="81000"/>
            </a:blip>
            <a:srcRect/>
            <a:stretch>
              <a:fillRect b="-47000"/>
            </a:stretch>
          </a:blipFill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851CD3CE-E5FE-4095-95D5-3887E4AF81B1}"/>
              </a:ext>
            </a:extLst>
          </p:cNvPr>
          <p:cNvSpPr/>
          <p:nvPr/>
        </p:nvSpPr>
        <p:spPr>
          <a:xfrm>
            <a:off x="-8603" y="977403"/>
            <a:ext cx="12192000" cy="4667112"/>
          </a:xfrm>
          <a:custGeom>
            <a:avLst/>
            <a:gdLst/>
            <a:ahLst/>
            <a:cxnLst/>
            <a:rect l="l" t="t" r="r" b="b"/>
            <a:pathLst>
              <a:path w="20104100" h="7732395">
                <a:moveTo>
                  <a:pt x="0" y="0"/>
                </a:moveTo>
                <a:lnTo>
                  <a:pt x="0" y="7732193"/>
                </a:lnTo>
                <a:lnTo>
                  <a:pt x="20104099" y="773219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9000"/>
            </a:blip>
            <a:srcRect/>
            <a:stretch>
              <a:fillRect b="-47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282AF0C9-43C1-4674-B8F3-67C4271F68E3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8039865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schools Main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0D0D9FFF-C581-4BF8-99C5-4DA995FE549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5"/>
          <a:stretch/>
        </p:blipFill>
        <p:spPr>
          <a:xfrm>
            <a:off x="0" y="977402"/>
            <a:ext cx="12192000" cy="4667113"/>
          </a:xfrm>
          <a:prstGeom prst="rect">
            <a:avLst/>
          </a:prstGeom>
          <a:blipFill dpi="0" rotWithShape="1">
            <a:blip r:embed="rId3">
              <a:alphaModFix amt="81000"/>
            </a:blip>
            <a:srcRect/>
            <a:stretch>
              <a:fillRect b="-47000"/>
            </a:stretch>
          </a:blipFill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851CD3CE-E5FE-4095-95D5-3887E4AF81B1}"/>
              </a:ext>
            </a:extLst>
          </p:cNvPr>
          <p:cNvSpPr/>
          <p:nvPr/>
        </p:nvSpPr>
        <p:spPr>
          <a:xfrm>
            <a:off x="-1" y="977403"/>
            <a:ext cx="12192000" cy="4667112"/>
          </a:xfrm>
          <a:custGeom>
            <a:avLst/>
            <a:gdLst/>
            <a:ahLst/>
            <a:cxnLst/>
            <a:rect l="l" t="t" r="r" b="b"/>
            <a:pathLst>
              <a:path w="20104100" h="7732395">
                <a:moveTo>
                  <a:pt x="0" y="0"/>
                </a:moveTo>
                <a:lnTo>
                  <a:pt x="0" y="7732193"/>
                </a:lnTo>
                <a:lnTo>
                  <a:pt x="20104099" y="773219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9000"/>
            </a:blip>
            <a:srcRect/>
            <a:stretch>
              <a:fillRect b="-47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0B47C284-CA24-4C67-A313-3E52C7D0F7D7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18009503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schools Main Sl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0D0D9FFF-C581-4BF8-99C5-4DA995FE549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73"/>
          <a:stretch/>
        </p:blipFill>
        <p:spPr>
          <a:xfrm>
            <a:off x="0" y="977402"/>
            <a:ext cx="12191998" cy="4667113"/>
          </a:xfrm>
          <a:prstGeom prst="rect">
            <a:avLst/>
          </a:prstGeom>
          <a:blipFill dpi="0" rotWithShape="1">
            <a:blip r:embed="rId3">
              <a:alphaModFix amt="81000"/>
            </a:blip>
            <a:srcRect/>
            <a:stretch>
              <a:fillRect b="-47000"/>
            </a:stretch>
          </a:blipFill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851CD3CE-E5FE-4095-95D5-3887E4AF81B1}"/>
              </a:ext>
            </a:extLst>
          </p:cNvPr>
          <p:cNvSpPr/>
          <p:nvPr/>
        </p:nvSpPr>
        <p:spPr>
          <a:xfrm>
            <a:off x="-1" y="977403"/>
            <a:ext cx="12192000" cy="4667112"/>
          </a:xfrm>
          <a:custGeom>
            <a:avLst/>
            <a:gdLst/>
            <a:ahLst/>
            <a:cxnLst/>
            <a:rect l="l" t="t" r="r" b="b"/>
            <a:pathLst>
              <a:path w="20104100" h="7732395">
                <a:moveTo>
                  <a:pt x="0" y="0"/>
                </a:moveTo>
                <a:lnTo>
                  <a:pt x="0" y="7732193"/>
                </a:lnTo>
                <a:lnTo>
                  <a:pt x="20104099" y="773219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9000"/>
            </a:blip>
            <a:srcRect/>
            <a:stretch>
              <a:fillRect b="-47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AE6472FE-660D-4459-A5CB-FFDD9960564E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26227731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xschools Main Sli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3">
            <a:extLst>
              <a:ext uri="{FF2B5EF4-FFF2-40B4-BE49-F238E27FC236}">
                <a16:creationId xmlns:a16="http://schemas.microsoft.com/office/drawing/2014/main" id="{0D0D9FFF-C581-4BF8-99C5-4DA995FE549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8"/>
          <a:stretch/>
        </p:blipFill>
        <p:spPr>
          <a:xfrm>
            <a:off x="0" y="977402"/>
            <a:ext cx="12191998" cy="4667113"/>
          </a:xfrm>
          <a:prstGeom prst="rect">
            <a:avLst/>
          </a:prstGeom>
          <a:blipFill dpi="0" rotWithShape="1">
            <a:blip r:embed="rId3">
              <a:alphaModFix amt="81000"/>
            </a:blip>
            <a:srcRect/>
            <a:stretch>
              <a:fillRect b="-47000"/>
            </a:stretch>
          </a:blipFill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851CD3CE-E5FE-4095-95D5-3887E4AF81B1}"/>
              </a:ext>
            </a:extLst>
          </p:cNvPr>
          <p:cNvSpPr/>
          <p:nvPr/>
        </p:nvSpPr>
        <p:spPr>
          <a:xfrm>
            <a:off x="-9145" y="977403"/>
            <a:ext cx="12192000" cy="4667112"/>
          </a:xfrm>
          <a:custGeom>
            <a:avLst/>
            <a:gdLst/>
            <a:ahLst/>
            <a:cxnLst/>
            <a:rect l="l" t="t" r="r" b="b"/>
            <a:pathLst>
              <a:path w="20104100" h="7732395">
                <a:moveTo>
                  <a:pt x="0" y="0"/>
                </a:moveTo>
                <a:lnTo>
                  <a:pt x="0" y="7732193"/>
                </a:lnTo>
                <a:lnTo>
                  <a:pt x="20104099" y="773219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9000"/>
            </a:blip>
            <a:srcRect/>
            <a:stretch>
              <a:fillRect b="-47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1B2A08F-CDE8-4A5C-AAF5-9AD0BEB47C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7" y="339725"/>
            <a:ext cx="1065479" cy="5247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30111-A5A0-44BA-9163-DBC208E7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75341" y="390903"/>
            <a:ext cx="0" cy="4223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X Schools">
            <a:extLst>
              <a:ext uri="{FF2B5EF4-FFF2-40B4-BE49-F238E27FC236}">
                <a16:creationId xmlns:a16="http://schemas.microsoft.com/office/drawing/2014/main" id="{CAAE5364-5A28-495A-9DD3-E45493A31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8" y="272049"/>
            <a:ext cx="2107742" cy="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15C09380-2F0B-46B3-85DE-F4CB3F6D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5951"/>
            <a:ext cx="12191999" cy="272049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100" y="0"/>
                </a:moveTo>
                <a:lnTo>
                  <a:pt x="0" y="0"/>
                </a:lnTo>
                <a:lnTo>
                  <a:pt x="0" y="293370"/>
                </a:lnTo>
                <a:lnTo>
                  <a:pt x="4102" y="293370"/>
                </a:lnTo>
                <a:lnTo>
                  <a:pt x="4102" y="381000"/>
                </a:lnTo>
                <a:lnTo>
                  <a:pt x="0" y="381000"/>
                </a:lnTo>
                <a:lnTo>
                  <a:pt x="0" y="419087"/>
                </a:lnTo>
                <a:lnTo>
                  <a:pt x="20104100" y="419087"/>
                </a:lnTo>
                <a:lnTo>
                  <a:pt x="20104100" y="381000"/>
                </a:lnTo>
                <a:lnTo>
                  <a:pt x="20104100" y="293370"/>
                </a:lnTo>
                <a:lnTo>
                  <a:pt x="20104100" y="0"/>
                </a:lnTo>
                <a:close/>
              </a:path>
            </a:pathLst>
          </a:custGeom>
          <a:gradFill flip="none" rotWithShape="1">
            <a:gsLst>
              <a:gs pos="0">
                <a:srgbClr val="704280">
                  <a:shade val="30000"/>
                  <a:satMod val="115000"/>
                </a:srgbClr>
              </a:gs>
              <a:gs pos="50000">
                <a:srgbClr val="704280">
                  <a:shade val="67500"/>
                  <a:satMod val="115000"/>
                </a:srgbClr>
              </a:gs>
              <a:gs pos="100000">
                <a:srgbClr val="70428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60A3B-2E6D-4848-82BD-F83B16C6BBA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A01172B7-3913-4C3E-9EB2-B82BF48A9AE5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25B5C-FA1B-4458-B41E-3421904E507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5D0-06DB-45A7-895E-CD55E01BC1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6240-71D7-4F53-9A09-FDBED754077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0" y="3665538"/>
            <a:ext cx="109791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2144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Supporting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123068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3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34" Type="http://schemas.openxmlformats.org/officeDocument/2006/relationships/slideLayout" Target="../slideLayouts/slideLayout94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92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91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Relationship Id="rId35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image" Target="../media/image46.emf"/><Relationship Id="rId3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40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8.png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14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image" Target="../media/image46.emf"/><Relationship Id="rId3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oleObject" Target="../embeddings/oleObject2.bin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151.xml"/><Relationship Id="rId1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10.png"/><Relationship Id="rId5" Type="http://schemas.openxmlformats.org/officeDocument/2006/relationships/theme" Target="../theme/theme18.xml"/><Relationship Id="rId4" Type="http://schemas.openxmlformats.org/officeDocument/2006/relationships/slideLayout" Target="../slideLayouts/slideLayout16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26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70.xml"/><Relationship Id="rId21" Type="http://schemas.openxmlformats.org/officeDocument/2006/relationships/slideLayout" Target="../slideLayouts/slideLayout188.xml"/><Relationship Id="rId34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5" Type="http://schemas.openxmlformats.org/officeDocument/2006/relationships/slideLayout" Target="../slideLayouts/slideLayout192.xml"/><Relationship Id="rId33" Type="http://schemas.openxmlformats.org/officeDocument/2006/relationships/slideLayout" Target="../slideLayouts/slideLayout200.xml"/><Relationship Id="rId38" Type="http://schemas.openxmlformats.org/officeDocument/2006/relationships/image" Target="../media/image46.emf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87.xml"/><Relationship Id="rId29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slideLayout" Target="../slideLayouts/slideLayout191.xml"/><Relationship Id="rId32" Type="http://schemas.openxmlformats.org/officeDocument/2006/relationships/slideLayout" Target="../slideLayouts/slideLayout199.xml"/><Relationship Id="rId37" Type="http://schemas.openxmlformats.org/officeDocument/2006/relationships/oleObject" Target="../embeddings/oleObject3.bin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23" Type="http://schemas.openxmlformats.org/officeDocument/2006/relationships/slideLayout" Target="../slideLayouts/slideLayout190.xml"/><Relationship Id="rId28" Type="http://schemas.openxmlformats.org/officeDocument/2006/relationships/slideLayout" Target="../slideLayouts/slideLayout195.xml"/><Relationship Id="rId36" Type="http://schemas.openxmlformats.org/officeDocument/2006/relationships/tags" Target="../tags/tag3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31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189.xml"/><Relationship Id="rId27" Type="http://schemas.openxmlformats.org/officeDocument/2006/relationships/slideLayout" Target="../slideLayouts/slideLayout194.xml"/><Relationship Id="rId30" Type="http://schemas.openxmlformats.org/officeDocument/2006/relationships/slideLayout" Target="../slideLayouts/slideLayout197.xml"/><Relationship Id="rId35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FF71DC-F539-4F52-AADA-A2FE1004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9" y="365125"/>
            <a:ext cx="107315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C5973-76DD-46BB-AB71-0EC149470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3609" y="1825625"/>
            <a:ext cx="107001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FE62F-B7B4-4273-8DB6-D0258D862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6FAC0-40FE-4C99-B4BF-E7CE2B96B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00EBF-ECD7-43C0-B0F9-5C44600FA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saw, clipart&#10;&#10;Description automatically generated">
            <a:extLst>
              <a:ext uri="{FF2B5EF4-FFF2-40B4-BE49-F238E27FC236}">
                <a16:creationId xmlns:a16="http://schemas.microsoft.com/office/drawing/2014/main" id="{4B29AF12-AF5B-4909-82BD-21EBDB0809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5557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0B6E5A9-A438-45BF-B450-E1EDADB75DA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27" y="5835700"/>
            <a:ext cx="2286000" cy="86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2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Ø"/>
        <a:defRPr sz="2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4572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q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4572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v"/>
        <a:defRPr sz="20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4572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4572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FF71DC-F539-4F52-AADA-A2FE1004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7" y="614415"/>
            <a:ext cx="109862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C5973-76DD-46BB-AB71-0EC149470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777" y="2124634"/>
            <a:ext cx="10986247" cy="401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FE62F-B7B4-4273-8DB6-D0258D862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6FAC0-40FE-4C99-B4BF-E7CE2B96B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00EBF-ECD7-43C0-B0F9-5C44600FA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698F1F0-5EA3-4F77-802F-ED7FCC64BF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9593" y="-5999591"/>
            <a:ext cx="192815" cy="1219200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638AE9F-D2D0-4EF0-B942-BA29981402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408" y="6078254"/>
            <a:ext cx="1920240" cy="72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3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Ø"/>
        <a:defRPr sz="2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4572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q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4572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v"/>
        <a:defRPr sz="20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4572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4572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ADE4D6-9232-4A4A-BAFB-AB8E94783B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85" y="0"/>
            <a:ext cx="798428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A949A-ABA3-4D09-A42C-54DCBD6BF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525" y="633352"/>
            <a:ext cx="10028275" cy="1136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DE8F5-C6A3-418D-9429-BD4007004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5525" y="2016139"/>
            <a:ext cx="10028275" cy="4223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4488" marR="0" lvl="0" indent="-344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8888" marR="0" lvl="2" indent="-344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8938" marR="0" lvl="3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767B6-7697-4183-9214-E78576160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E947-5949-46D2-A6EC-7A0C8A23B85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8DDEB-C3BE-41AC-97D5-156E0A53F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AC3D1-20AE-4AA3-8CB6-69610FD2E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BB784-F4BF-4DC7-BFDD-E47399B06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F7FEA7F-ECDE-4184-A930-E1621D8D394B}"/>
              </a:ext>
            </a:extLst>
          </p:cNvPr>
          <p:cNvSpPr txBox="1">
            <a:spLocks/>
          </p:cNvSpPr>
          <p:nvPr userDrawn="1"/>
        </p:nvSpPr>
        <p:spPr>
          <a:xfrm>
            <a:off x="10136927" y="6431813"/>
            <a:ext cx="1795993" cy="2386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8938" indent="-2873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050" dirty="0"/>
              <a:t>© lead4ward 2022</a:t>
            </a:r>
          </a:p>
        </p:txBody>
      </p:sp>
      <p:pic>
        <p:nvPicPr>
          <p:cNvPr id="13" name="Picture 12" descr="Logo&#10;&#10;Description automatically generated with low confidence">
            <a:extLst>
              <a:ext uri="{FF2B5EF4-FFF2-40B4-BE49-F238E27FC236}">
                <a16:creationId xmlns:a16="http://schemas.microsoft.com/office/drawing/2014/main" id="{048D3070-8389-1996-6C05-4299F280F77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920" y="170109"/>
            <a:ext cx="2743200" cy="61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6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50000"/>
              <a:lumOff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4488" marR="0" indent="-344488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Wingdings" panose="05000000000000000000" pitchFamily="2" charset="2"/>
        <a:buChar char="Ø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marR="0" indent="-34290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q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marR="0" indent="-344488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v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8938" marR="0" indent="-287338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Courier New" panose="02070309020205020404" pitchFamily="49" charset="0"/>
        <a:buChar char="o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5912" y="243951"/>
            <a:ext cx="9597887" cy="710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11CF9DE-AE0C-4418-A6D5-894538799663}" type="datetime1">
              <a:rPr lang="en-US" smtClean="0"/>
              <a:t>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4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  <p:sldLayoutId id="2147484062" r:id="rId14"/>
    <p:sldLayoutId id="2147484063" r:id="rId15"/>
    <p:sldLayoutId id="2147484064" r:id="rId16"/>
    <p:sldLayoutId id="214748406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C6EBE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4CC0033-DBFB-4C47-852D-4C2D831F6761}" type="datetime1">
              <a:rPr lang="en-US" smtClean="0"/>
              <a:t>2/2/2023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251394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  <p:sldLayoutId id="2147484080" r:id="rId14"/>
    <p:sldLayoutId id="2147484081" r:id="rId15"/>
    <p:sldLayoutId id="2147484082" r:id="rId16"/>
    <p:sldLayoutId id="2147484083" r:id="rId17"/>
    <p:sldLayoutId id="2147484084" r:id="rId18"/>
    <p:sldLayoutId id="2147484085" r:id="rId19"/>
    <p:sldLayoutId id="2147484086" r:id="rId20"/>
    <p:sldLayoutId id="2147484087" r:id="rId21"/>
    <p:sldLayoutId id="2147484088" r:id="rId22"/>
    <p:sldLayoutId id="2147484089" r:id="rId23"/>
    <p:sldLayoutId id="2147484090" r:id="rId24"/>
    <p:sldLayoutId id="2147484091" r:id="rId25"/>
    <p:sldLayoutId id="2147484092" r:id="rId26"/>
    <p:sldLayoutId id="2147484093" r:id="rId27"/>
    <p:sldLayoutId id="2147484094" r:id="rId28"/>
    <p:sldLayoutId id="2147484095" r:id="rId29"/>
    <p:sldLayoutId id="2147484096" r:id="rId30"/>
    <p:sldLayoutId id="2147484097" r:id="rId31"/>
    <p:sldLayoutId id="2147484098" r:id="rId32"/>
    <p:sldLayoutId id="2147484099" r:id="rId33"/>
    <p:sldLayoutId id="2147484100" r:id="rId3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E1FCD2-573A-4945-B000-A0EC88070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C9990-66CB-4B41-9760-E70F506F2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6F57C-1089-43B0-8196-7112EE698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BB7EA-812F-4E1B-B300-BB5F38289A65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37F0E-5C5B-4E47-8A87-71BB2472E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CC6E8-5F15-4FB6-A53C-F6AB70A18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9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114" r:id="rId13"/>
    <p:sldLayoutId id="2147484115" r:id="rId14"/>
    <p:sldLayoutId id="2147484116" r:id="rId15"/>
    <p:sldLayoutId id="2147484117" r:id="rId16"/>
    <p:sldLayoutId id="2147484118" r:id="rId17"/>
    <p:sldLayoutId id="2147484119" r:id="rId18"/>
    <p:sldLayoutId id="2147484120" r:id="rId19"/>
    <p:sldLayoutId id="2147484121" r:id="rId20"/>
    <p:sldLayoutId id="2147484122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CB267F6-6099-5D00-147C-7BAA6DE10B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18707103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532" imgH="530" progId="TCLayout.ActiveDocument.1">
                  <p:embed/>
                </p:oleObj>
              </mc:Choice>
              <mc:Fallback>
                <p:oleObj name="think-cell Slide" r:id="rId25" imgW="532" imgH="53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CB267F6-6099-5D00-147C-7BAA6DE10B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E1FCD2-573A-4945-B000-A0EC88070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C9990-66CB-4B41-9760-E70F506F2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6F57C-1089-43B0-8196-7112EE698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8ED1A-1BD7-451E-A138-91F6A6E0B30B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37F0E-5C5B-4E47-8A87-71BB2472E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CC6E8-5F15-4FB6-A53C-F6AB70A18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6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  <p:sldLayoutId id="2147484136" r:id="rId13"/>
    <p:sldLayoutId id="2147484137" r:id="rId14"/>
    <p:sldLayoutId id="2147484138" r:id="rId15"/>
    <p:sldLayoutId id="2147484139" r:id="rId16"/>
    <p:sldLayoutId id="2147484140" r:id="rId17"/>
    <p:sldLayoutId id="2147484141" r:id="rId18"/>
    <p:sldLayoutId id="2147484142" r:id="rId19"/>
    <p:sldLayoutId id="2147484143" r:id="rId20"/>
    <p:sldLayoutId id="2147484144" r:id="rId21"/>
    <p:sldLayoutId id="2147484145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BF30C9-9CD7-E44C-9DE7-E213A1BDD5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" y="1717"/>
            <a:ext cx="12192001" cy="127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AAE62B-DAD5-FA4A-AB36-6E65393439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8" y="248819"/>
            <a:ext cx="1454955" cy="727477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5912" y="243951"/>
            <a:ext cx="9597887" cy="710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0DD757E5-C3E5-4364-80D0-EC8AADDCC080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2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C6EBE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CB267F6-6099-5D00-147C-7BAA6DE10B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18707103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532" imgH="530" progId="TCLayout.ActiveDocument.1">
                  <p:embed/>
                </p:oleObj>
              </mc:Choice>
              <mc:Fallback>
                <p:oleObj name="think-cell Slide" r:id="rId25" imgW="532" imgH="53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CB267F6-6099-5D00-147C-7BAA6DE10B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E1FCD2-573A-4945-B000-A0EC88070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C9990-66CB-4B41-9760-E70F506F2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6F57C-1089-43B0-8196-7112EE698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8ED1A-1BD7-451E-A138-91F6A6E0B30B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37F0E-5C5B-4E47-8A87-71BB2472E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CC6E8-5F15-4FB6-A53C-F6AB70A18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257EA-4A45-4071-9BAB-3A255D04D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7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  <p:sldLayoutId id="2147484176" r:id="rId13"/>
    <p:sldLayoutId id="2147484177" r:id="rId14"/>
    <p:sldLayoutId id="2147484178" r:id="rId15"/>
    <p:sldLayoutId id="2147484179" r:id="rId16"/>
    <p:sldLayoutId id="2147484180" r:id="rId17"/>
    <p:sldLayoutId id="2147484181" r:id="rId18"/>
    <p:sldLayoutId id="2147484182" r:id="rId19"/>
    <p:sldLayoutId id="2147484183" r:id="rId20"/>
    <p:sldLayoutId id="2147484184" r:id="rId21"/>
    <p:sldLayoutId id="2147484185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A1B036-35B2-43CB-8436-B92EFE847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18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48059-4463-42C1-8F00-A45368553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4488" marR="0" lvl="0" indent="-344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8888" marR="0" lvl="2" indent="-344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714500" marR="0" lvl="3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2EAEF-E6F0-4ED2-B595-95AE3AFECC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04388-3B60-408F-A380-B3463E17CF4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D8BF9-F32F-4A24-BAF8-56C2A997E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B394C-5AB2-47E4-8CF3-3029610B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C2E1B-2F47-4EB5-AEDB-E52AAA3E441C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AEC243B8-E796-481D-8C67-484022C59B1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17527448"/>
              </p:ext>
            </p:extLst>
          </p:nvPr>
        </p:nvGraphicFramePr>
        <p:xfrm>
          <a:off x="0" y="-628"/>
          <a:ext cx="12192000" cy="137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1291">
                  <a:extLst>
                    <a:ext uri="{9D8B030D-6E8A-4147-A177-3AD203B41FA5}">
                      <a16:colId xmlns:a16="http://schemas.microsoft.com/office/drawing/2014/main" val="2231741944"/>
                    </a:ext>
                  </a:extLst>
                </a:gridCol>
                <a:gridCol w="3074709">
                  <a:extLst>
                    <a:ext uri="{9D8B030D-6E8A-4147-A177-3AD203B41FA5}">
                      <a16:colId xmlns:a16="http://schemas.microsoft.com/office/drawing/2014/main" val="121579681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93123718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25226851"/>
                    </a:ext>
                  </a:extLst>
                </a:gridCol>
              </a:tblGrid>
              <a:tr h="137153"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C4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5E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220764"/>
                  </a:ext>
                </a:extLst>
              </a:tr>
            </a:tbl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70CDFFB-7E34-4E83-AD02-AE342332A3F3}"/>
              </a:ext>
            </a:extLst>
          </p:cNvPr>
          <p:cNvSpPr txBox="1">
            <a:spLocks/>
          </p:cNvSpPr>
          <p:nvPr userDrawn="1"/>
        </p:nvSpPr>
        <p:spPr>
          <a:xfrm>
            <a:off x="235720" y="6476540"/>
            <a:ext cx="1795993" cy="2386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8938" indent="-2873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Wingdings" panose="05000000000000000000" pitchFamily="2" charset="2"/>
              <a:buNone/>
            </a:pPr>
            <a:r>
              <a:rPr lang="en-US" sz="1050" dirty="0"/>
              <a:t>© lead4ward 2022</a:t>
            </a:r>
          </a:p>
        </p:txBody>
      </p:sp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DA3E7E-8227-465F-AD2C-6599B975E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0160" y="6083222"/>
            <a:ext cx="3017520" cy="73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8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50000"/>
              <a:lumOff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4488" marR="0" indent="-344488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Wingdings" panose="05000000000000000000" pitchFamily="2" charset="2"/>
        <a:buChar char="Ø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q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marR="0" indent="-344488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v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q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A6FFF7A-8BF8-26CE-D241-2E0F421D60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15475446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425" imgH="424" progId="TCLayout.ActiveDocument.1">
                  <p:embed/>
                </p:oleObj>
              </mc:Choice>
              <mc:Fallback>
                <p:oleObj name="think-cell Slide" r:id="rId37" imgW="425" imgH="42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4A6FFF7A-8BF8-26CE-D241-2E0F421D60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4CC0033-DBFB-4C47-852D-4C2D831F6761}" type="datetime1">
              <a:rPr lang="en-US" smtClean="0"/>
              <a:t>2/2/2023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278229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  <p:sldLayoutId id="2147484222" r:id="rId12"/>
    <p:sldLayoutId id="2147484223" r:id="rId13"/>
    <p:sldLayoutId id="2147484224" r:id="rId14"/>
    <p:sldLayoutId id="2147484225" r:id="rId15"/>
    <p:sldLayoutId id="2147484226" r:id="rId16"/>
    <p:sldLayoutId id="2147484227" r:id="rId17"/>
    <p:sldLayoutId id="2147484228" r:id="rId18"/>
    <p:sldLayoutId id="2147484229" r:id="rId19"/>
    <p:sldLayoutId id="2147484230" r:id="rId20"/>
    <p:sldLayoutId id="2147484231" r:id="rId21"/>
    <p:sldLayoutId id="2147484232" r:id="rId22"/>
    <p:sldLayoutId id="2147484233" r:id="rId23"/>
    <p:sldLayoutId id="2147484234" r:id="rId24"/>
    <p:sldLayoutId id="2147484235" r:id="rId25"/>
    <p:sldLayoutId id="2147484236" r:id="rId26"/>
    <p:sldLayoutId id="2147484237" r:id="rId27"/>
    <p:sldLayoutId id="2147484238" r:id="rId28"/>
    <p:sldLayoutId id="2147484239" r:id="rId29"/>
    <p:sldLayoutId id="2147484240" r:id="rId30"/>
    <p:sldLayoutId id="2147484241" r:id="rId31"/>
    <p:sldLayoutId id="2147484242" r:id="rId32"/>
    <p:sldLayoutId id="2147484243" r:id="rId33"/>
    <p:sldLayoutId id="2147484244" r:id="rId3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FF71DC-F539-4F52-AADA-A2FE1004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7" y="614415"/>
            <a:ext cx="109862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C5973-76DD-46BB-AB71-0EC149470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777" y="2124634"/>
            <a:ext cx="10986247" cy="401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FE62F-B7B4-4273-8DB6-D0258D862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6FAC0-40FE-4C99-B4BF-E7CE2B96B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00EBF-ECD7-43C0-B0F9-5C44600FA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C6FFEB-F98F-4A12-A96B-76EE3B93B7E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888"/>
            <a:ext cx="12192000" cy="16941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BAA908B-6592-4432-82EF-CE2518E523C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779" y="5859562"/>
            <a:ext cx="2286000" cy="86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Ø"/>
        <a:defRPr sz="2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4572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q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4572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v"/>
        <a:defRPr sz="20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4572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4572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FF71DC-F539-4F52-AADA-A2FE1004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31" y="522822"/>
            <a:ext cx="109862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C5973-76DD-46BB-AB71-0EC149470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31" y="2039472"/>
            <a:ext cx="10986247" cy="415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FE62F-B7B4-4273-8DB6-D0258D862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6FAC0-40FE-4C99-B4BF-E7CE2B96B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00EBF-ECD7-43C0-B0F9-5C44600FA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81826C-95E0-4D6F-A016-AD9D99BE6D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3298" y="717532"/>
            <a:ext cx="286523" cy="1220724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4D24688-8566-4469-917D-6EC6F58233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52" y="43227"/>
            <a:ext cx="2103120" cy="7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7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Ø"/>
        <a:defRPr sz="2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4572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q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4572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v"/>
        <a:defRPr sz="20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4572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4572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BC12BB-0FE2-404C-A172-093521345D7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0"/>
            <a:ext cx="12190647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749E6-2F49-462C-A4BD-FE553C761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3648"/>
            <a:ext cx="10515600" cy="957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87E05-3EA2-4A44-BCDB-A9867C592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4488" marR="0" lvl="0" indent="-344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8888" marR="0" lvl="2" indent="-344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8938" marR="0" lvl="3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B42C9-88E4-4036-B36E-1F4946652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6704" y="64410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9195486-32A5-446D-84CC-ED75E599C4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525E93-6431-48B1-BD32-5028E555B011}"/>
              </a:ext>
            </a:extLst>
          </p:cNvPr>
          <p:cNvSpPr txBox="1">
            <a:spLocks/>
          </p:cNvSpPr>
          <p:nvPr userDrawn="1"/>
        </p:nvSpPr>
        <p:spPr>
          <a:xfrm>
            <a:off x="5292305" y="6567544"/>
            <a:ext cx="1795993" cy="2386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8938" indent="-2873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000" dirty="0">
                <a:solidFill>
                  <a:schemeClr val="bg1"/>
                </a:solidFill>
              </a:rPr>
              <a:t>© lead4ward</a:t>
            </a:r>
          </a:p>
        </p:txBody>
      </p:sp>
    </p:spTree>
    <p:extLst>
      <p:ext uri="{BB962C8B-B14F-4D97-AF65-F5344CB8AC3E}">
        <p14:creationId xmlns:p14="http://schemas.microsoft.com/office/powerpoint/2010/main" val="9729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50000"/>
              <a:lumOff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4488" marR="0" indent="-344488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Wingdings" panose="05000000000000000000" pitchFamily="2" charset="2"/>
        <a:buChar char="Ø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q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marR="0" indent="-344488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v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8938" marR="0" indent="-287338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Courier New" panose="02070309020205020404" pitchFamily="49" charset="0"/>
        <a:buChar char="o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FF71DC-F539-4F52-AADA-A2FE1004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31" y="522822"/>
            <a:ext cx="109862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C5973-76DD-46BB-AB71-0EC149470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31" y="2039472"/>
            <a:ext cx="10986247" cy="415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FE62F-B7B4-4273-8DB6-D0258D862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6FAC0-40FE-4C99-B4BF-E7CE2B96B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00EBF-ECD7-43C0-B0F9-5C44600FA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C6DB34-2C81-4BFF-B67D-D12872953FBE}"/>
              </a:ext>
            </a:extLst>
          </p:cNvPr>
          <p:cNvSpPr/>
          <p:nvPr userDrawn="1"/>
        </p:nvSpPr>
        <p:spPr>
          <a:xfrm>
            <a:off x="206189" y="246529"/>
            <a:ext cx="11789868" cy="6435652"/>
          </a:xfrm>
          <a:prstGeom prst="roundRect">
            <a:avLst>
              <a:gd name="adj" fmla="val 3334"/>
            </a:avLst>
          </a:prstGeom>
          <a:noFill/>
          <a:ln w="57150">
            <a:gradFill flip="none" rotWithShape="1">
              <a:gsLst>
                <a:gs pos="0">
                  <a:srgbClr val="00B050"/>
                </a:gs>
                <a:gs pos="33000">
                  <a:srgbClr val="99CC33"/>
                </a:gs>
                <a:gs pos="71000">
                  <a:srgbClr val="0070C0"/>
                </a:gs>
                <a:gs pos="100000">
                  <a:srgbClr val="134C74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82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BE3703-7FAA-4EF9-93BE-8568155067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133" y="6396354"/>
            <a:ext cx="1463040" cy="37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4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Ø"/>
        <a:defRPr sz="2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4572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q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4572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v"/>
        <a:defRPr sz="20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4572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4572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FF71DC-F539-4F52-AADA-A2FE1004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7" y="614415"/>
            <a:ext cx="109862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C5973-76DD-46BB-AB71-0EC149470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777" y="2124634"/>
            <a:ext cx="10986247" cy="401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FE62F-B7B4-4273-8DB6-D0258D862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6FAC0-40FE-4C99-B4BF-E7CE2B96B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00EBF-ECD7-43C0-B0F9-5C44600FA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C6FFEB-F98F-4A12-A96B-76EE3B93B7E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4499"/>
            <a:ext cx="12192000" cy="365125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2F3390F-FFF7-463A-AA3A-39A6F5F1F9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0762" y="51842"/>
            <a:ext cx="2651760" cy="64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6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50000"/>
              <a:lumOff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Ø"/>
        <a:defRPr sz="2800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4572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q"/>
        <a:defRPr sz="2400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4572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v"/>
        <a:defRPr sz="2000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4572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4572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FF71DC-F539-4F52-AADA-A2FE1004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7" y="614415"/>
            <a:ext cx="109862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C5973-76DD-46BB-AB71-0EC149470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777" y="2124634"/>
            <a:ext cx="10986247" cy="401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FE62F-B7B4-4273-8DB6-D0258D862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6FAC0-40FE-4C99-B4BF-E7CE2B96B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00EBF-ECD7-43C0-B0F9-5C44600FA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698F1F0-5EA3-4F77-802F-ED7FCC64BF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4249" y="-5994248"/>
            <a:ext cx="264462" cy="12252960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3CA998F-0C9F-4C5D-AB2E-F3B6E03C1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6300" y="6161471"/>
            <a:ext cx="2743200" cy="66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3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Ø"/>
        <a:defRPr sz="2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4572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q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4572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v"/>
        <a:defRPr sz="20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4572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4572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10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777776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Ø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v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58938" indent="-287338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FF71DC-F539-4F52-AADA-A2FE1004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7" y="614415"/>
            <a:ext cx="109862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C5973-76DD-46BB-AB71-0EC149470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777" y="2124634"/>
            <a:ext cx="10986247" cy="401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FE62F-B7B4-4273-8DB6-D0258D862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4BB73-F3C9-481D-888E-E18C73BA7E2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6FAC0-40FE-4C99-B4BF-E7CE2B96B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00EBF-ECD7-43C0-B0F9-5C44600FA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1DB6-7A34-4A20-A683-09F49C58F8F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698F1F0-5EA3-4F77-802F-ED7FCC64BF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4249" y="-5994248"/>
            <a:ext cx="264462" cy="12252960"/>
          </a:xfrm>
          <a:prstGeom prst="rect">
            <a:avLst/>
          </a:prstGeom>
        </p:spPr>
      </p:pic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6EE87E14-A24A-4B78-90CB-C8A79BC5B7D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597" y="6191052"/>
            <a:ext cx="2743200" cy="61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1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Ø"/>
        <a:defRPr sz="2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4572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q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4572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v"/>
        <a:defRPr sz="20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4572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4572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mailto:john@lead4ward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hyperlink" Target="mailto:leann@lead4ward.com" TargetMode="External"/><Relationship Id="rId4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4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99.png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99.png"/><Relationship Id="rId5" Type="http://schemas.openxmlformats.org/officeDocument/2006/relationships/slideLayout" Target="../slideLayouts/slideLayout36.xml"/><Relationship Id="rId4" Type="http://schemas.microsoft.com/office/2007/relationships/media" Target="../media/media4.mp3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6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6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6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1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16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11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tea.texas.gov/finance-and-grants/grants/essa-program/federal-report-card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11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6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6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6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6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6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6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6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6.jpeg"/><Relationship Id="rId4" Type="http://schemas.microsoft.com/office/2007/relationships/hdphoto" Target="../media/hdphoto2.wdp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FB1C6E-120B-427B-9EB3-7BE0B7419981}"/>
              </a:ext>
            </a:extLst>
          </p:cNvPr>
          <p:cNvSpPr txBox="1">
            <a:spLocks/>
          </p:cNvSpPr>
          <p:nvPr/>
        </p:nvSpPr>
        <p:spPr>
          <a:xfrm>
            <a:off x="3568150" y="1903346"/>
            <a:ext cx="4721086" cy="2653748"/>
          </a:xfrm>
          <a:prstGeom prst="rect">
            <a:avLst/>
          </a:prstGeom>
        </p:spPr>
        <p:txBody>
          <a:bodyPr anchor="ctr"/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8938" indent="-2873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2022-23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School Year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Update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DF90D0-58B5-4AC0-9E8F-3CF20DD4916B}"/>
              </a:ext>
            </a:extLst>
          </p:cNvPr>
          <p:cNvSpPr txBox="1">
            <a:spLocks/>
          </p:cNvSpPr>
          <p:nvPr/>
        </p:nvSpPr>
        <p:spPr>
          <a:xfrm>
            <a:off x="5665304" y="5466522"/>
            <a:ext cx="5729909" cy="1356690"/>
          </a:xfrm>
          <a:prstGeom prst="rect">
            <a:avLst/>
          </a:prstGeom>
        </p:spPr>
        <p:txBody>
          <a:bodyPr anchor="ctr"/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8938" indent="-2873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Webinar 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February 2,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9CC33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accountability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4C74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connect22-23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30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0322" y="519974"/>
            <a:ext cx="7513007" cy="1595905"/>
          </a:xfrm>
        </p:spPr>
        <p:txBody>
          <a:bodyPr>
            <a:normAutofit/>
          </a:bodyPr>
          <a:lstStyle/>
          <a:p>
            <a:r>
              <a:rPr lang="en-US" sz="4000" dirty="0"/>
              <a:t>agenda – webinar 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8540" y="2350604"/>
            <a:ext cx="6748503" cy="3598090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99CC33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400" b="1" dirty="0">
                <a:solidFill>
                  <a:srgbClr val="174C74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c22-23 </a:t>
            </a:r>
            <a:r>
              <a:rPr lang="en-US" dirty="0">
                <a:solidFill>
                  <a:srgbClr val="FF6600"/>
                </a:solidFill>
              </a:rPr>
              <a:t>users page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2023 accountability refresh update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Where are we now?</a:t>
            </a:r>
            <a:endParaRPr lang="en-US" sz="2000" dirty="0">
              <a:solidFill>
                <a:srgbClr val="FF6600"/>
              </a:solidFill>
            </a:endParaRP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2022-23 school year update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2021-22 Federal Report Cards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2021-22 School Report Cards</a:t>
            </a:r>
          </a:p>
        </p:txBody>
      </p:sp>
      <p:pic>
        <p:nvPicPr>
          <p:cNvPr id="5" name="Graphic 4" descr="List">
            <a:extLst>
              <a:ext uri="{FF2B5EF4-FFF2-40B4-BE49-F238E27FC236}">
                <a16:creationId xmlns:a16="http://schemas.microsoft.com/office/drawing/2014/main" id="{B76E7859-FD23-4328-9110-DE8609DAC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3284" y="1615347"/>
            <a:ext cx="384048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0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C56F3A-B625-AD88-A7DD-01D91420E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478" y="298894"/>
            <a:ext cx="7242848" cy="6309360"/>
          </a:xfrm>
          <a:prstGeom prst="rect">
            <a:avLst/>
          </a:prstGeom>
        </p:spPr>
      </p:pic>
      <p:pic>
        <p:nvPicPr>
          <p:cNvPr id="7" name="Picture 2" descr="Cursor,hand,mouse,click,forefinger - free image from needpix.com">
            <a:extLst>
              <a:ext uri="{FF2B5EF4-FFF2-40B4-BE49-F238E27FC236}">
                <a16:creationId xmlns:a16="http://schemas.microsoft.com/office/drawing/2014/main" id="{35D507B2-13BF-2C2A-3BC7-3EF8349E9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52861" y="5865609"/>
            <a:ext cx="46414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2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982A92-CC62-755D-3FFF-5DCB1ABAF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93" y="322729"/>
            <a:ext cx="8492075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8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4633" y="468086"/>
            <a:ext cx="7610424" cy="1353249"/>
          </a:xfrm>
        </p:spPr>
        <p:txBody>
          <a:bodyPr>
            <a:normAutofit/>
          </a:bodyPr>
          <a:lstStyle/>
          <a:p>
            <a:pPr algn="r"/>
            <a:r>
              <a:rPr lang="en-US" sz="3600" dirty="0"/>
              <a:t>next 2 webinars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85" y="1477947"/>
            <a:ext cx="11029262" cy="3795156"/>
          </a:xfrm>
        </p:spPr>
        <p:txBody>
          <a:bodyPr>
            <a:norm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US" b="1" dirty="0">
                <a:solidFill>
                  <a:srgbClr val="99CC33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accountability</a:t>
            </a:r>
            <a:r>
              <a:rPr lang="en-US" b="1" dirty="0">
                <a:solidFill>
                  <a:srgbClr val="174C74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connect22-23 |  </a:t>
            </a:r>
            <a:r>
              <a:rPr lang="en-US" b="1" dirty="0">
                <a:solidFill>
                  <a:srgbClr val="990099"/>
                </a:solidFill>
              </a:rPr>
              <a:t>Webinars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54F13A-325E-4484-B82F-F162F0A5F775}"/>
              </a:ext>
            </a:extLst>
          </p:cNvPr>
          <p:cNvSpPr txBox="1">
            <a:spLocks/>
          </p:cNvSpPr>
          <p:nvPr/>
        </p:nvSpPr>
        <p:spPr>
          <a:xfrm>
            <a:off x="825104" y="2491336"/>
            <a:ext cx="6793396" cy="3616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8938" indent="-2873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69913"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990099"/>
                </a:solidFill>
              </a:rPr>
              <a:t>Webinar #17: 2022-23 School Year Update</a:t>
            </a:r>
            <a:endParaRPr lang="en-US" sz="2400" b="1" i="1" dirty="0">
              <a:solidFill>
                <a:srgbClr val="990099"/>
              </a:solidFill>
            </a:endParaRPr>
          </a:p>
          <a:p>
            <a:pPr lvl="2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Thursday, February 23, 2023</a:t>
            </a:r>
          </a:p>
          <a:p>
            <a:pPr lvl="2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9:00 a.m. Central Time</a:t>
            </a:r>
          </a:p>
          <a:p>
            <a:pPr lvl="2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Special Guest: Heather Smalley, Texas Education Agency</a:t>
            </a:r>
          </a:p>
          <a:p>
            <a:pPr marL="914400" lvl="1" indent="-569913"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2400" b="1" dirty="0">
                <a:solidFill>
                  <a:srgbClr val="990099"/>
                </a:solidFill>
              </a:rPr>
              <a:t>Webinar #18: 2022-23 School Year Update</a:t>
            </a:r>
          </a:p>
          <a:p>
            <a:pPr lvl="2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sz="2000" b="1" dirty="0">
                <a:solidFill>
                  <a:srgbClr val="00B050"/>
                </a:solidFill>
              </a:rPr>
              <a:t>NEW DATE: Thursday, April 6, 2023</a:t>
            </a:r>
          </a:p>
          <a:p>
            <a:pPr lvl="2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9:00 a.m. Central Time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86317C-F7B7-4705-9F3B-AA464C1383AC}"/>
              </a:ext>
            </a:extLst>
          </p:cNvPr>
          <p:cNvGrpSpPr/>
          <p:nvPr/>
        </p:nvGrpSpPr>
        <p:grpSpPr>
          <a:xfrm>
            <a:off x="7815707" y="2491336"/>
            <a:ext cx="3474720" cy="3073753"/>
            <a:chOff x="7489136" y="2877779"/>
            <a:chExt cx="3474720" cy="3073753"/>
          </a:xfrm>
        </p:grpSpPr>
        <p:pic>
          <p:nvPicPr>
            <p:cNvPr id="1030" name="Picture 6" descr="http://www.aviatainc.com/wp-content/uploads/2014/11/imac-computer-screen-widescreen-2-1024x815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05" t="12350" r="10235"/>
            <a:stretch/>
          </p:blipFill>
          <p:spPr bwMode="auto">
            <a:xfrm>
              <a:off x="7489136" y="2877779"/>
              <a:ext cx="3474720" cy="3073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75EB28-8963-4042-A7BD-1E5DF1C05C9C}"/>
                </a:ext>
              </a:extLst>
            </p:cNvPr>
            <p:cNvSpPr/>
            <p:nvPr/>
          </p:nvSpPr>
          <p:spPr>
            <a:xfrm>
              <a:off x="7711589" y="3108852"/>
              <a:ext cx="3055060" cy="18173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143ECA0-E769-41D8-B462-FCB1214C6D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160" y="2919901"/>
            <a:ext cx="3108960" cy="11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485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2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" y="403744"/>
            <a:ext cx="11188700" cy="1814324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990099"/>
                </a:solidFill>
              </a:rPr>
              <a:t>THANK YOU!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912" y="4765141"/>
            <a:ext cx="6050533" cy="1814324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 err="1">
                <a:solidFill>
                  <a:srgbClr val="86C440"/>
                </a:solidFill>
                <a:latin typeface="Century Gothic" panose="020B0502020202020204" pitchFamily="34" charset="0"/>
              </a:rPr>
              <a:t>john</a:t>
            </a:r>
            <a:r>
              <a:rPr lang="en-US" sz="2400" b="1" dirty="0" err="1">
                <a:solidFill>
                  <a:srgbClr val="035EA0"/>
                </a:solidFill>
                <a:latin typeface="Century Gothic" panose="020B0502020202020204" pitchFamily="34" charset="0"/>
              </a:rPr>
              <a:t>fessenden</a:t>
            </a:r>
            <a:r>
              <a:rPr lang="en-US" sz="2400" b="1" dirty="0">
                <a:solidFill>
                  <a:srgbClr val="035EA0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/>
              <a:t>email:  </a:t>
            </a:r>
            <a:r>
              <a:rPr lang="en-US" sz="2400" dirty="0">
                <a:hlinkClick r:id="rId3"/>
              </a:rPr>
              <a:t>john@lead4ward.com</a:t>
            </a: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/>
              <a:t>telephone:   512-560-7784</a:t>
            </a:r>
            <a:endParaRPr lang="en-US" sz="1400" dirty="0"/>
          </a:p>
        </p:txBody>
      </p:sp>
      <p:pic>
        <p:nvPicPr>
          <p:cNvPr id="2050" name="Picture 2" descr="https://upload.wikimedia.org/wikipedia/commons/thumb/b/b4/Gtk-dialog-info.svg/2000px-Gtk-dialog-inf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0" y="2138414"/>
            <a:ext cx="292608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6F2173-D4DE-481C-AA86-64E5CEBC85F0}"/>
              </a:ext>
            </a:extLst>
          </p:cNvPr>
          <p:cNvSpPr txBox="1">
            <a:spLocks/>
          </p:cNvSpPr>
          <p:nvPr/>
        </p:nvSpPr>
        <p:spPr>
          <a:xfrm>
            <a:off x="5416445" y="4770521"/>
            <a:ext cx="6050533" cy="1814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4488" marR="0" indent="-344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marR="0" indent="-344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8938" marR="0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sz="2400" b="1" dirty="0" err="1">
                <a:solidFill>
                  <a:srgbClr val="86C440"/>
                </a:solidFill>
                <a:latin typeface="Century Gothic" panose="020B0502020202020204" pitchFamily="34" charset="0"/>
              </a:rPr>
              <a:t>leann</a:t>
            </a:r>
            <a:r>
              <a:rPr lang="en-US" sz="2400" b="1" dirty="0" err="1">
                <a:solidFill>
                  <a:srgbClr val="035EA0"/>
                </a:solidFill>
                <a:latin typeface="Century Gothic" panose="020B0502020202020204" pitchFamily="34" charset="0"/>
              </a:rPr>
              <a:t>fisher</a:t>
            </a:r>
            <a:r>
              <a:rPr lang="en-US" sz="2400" b="1" dirty="0">
                <a:solidFill>
                  <a:srgbClr val="035EA0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sz="2400" dirty="0"/>
              <a:t>email:  </a:t>
            </a:r>
            <a:r>
              <a:rPr lang="en-US" sz="2400" dirty="0">
                <a:hlinkClick r:id="rId5"/>
              </a:rPr>
              <a:t>leann@lead4ward.com</a:t>
            </a:r>
            <a:endParaRPr lang="en-US" sz="2400" dirty="0"/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sz="2400" dirty="0"/>
              <a:t>telephone:   806-535-5509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1309740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4744" y="1001073"/>
            <a:ext cx="10097403" cy="4363985"/>
          </a:xfrm>
          <a:prstGeom prst="roundRect">
            <a:avLst/>
          </a:prstGeom>
          <a:noFill/>
          <a:ln w="57150">
            <a:solidFill>
              <a:srgbClr val="035EA0"/>
            </a:solidFill>
          </a:ln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8800" dirty="0">
                <a:solidFill>
                  <a:srgbClr val="99CC33"/>
                </a:solidFill>
                <a:latin typeface="Century Gothic" panose="020B0502020202020204" pitchFamily="34" charset="0"/>
                <a:ea typeface="+mj-ea"/>
                <a:cs typeface="+mj-cs"/>
              </a:rPr>
              <a:t>a</a:t>
            </a:r>
            <a:r>
              <a:rPr lang="en-US" sz="8800" dirty="0">
                <a:solidFill>
                  <a:srgbClr val="134C74"/>
                </a:solidFill>
                <a:latin typeface="Century Gothic" panose="020B0502020202020204" pitchFamily="34" charset="0"/>
                <a:ea typeface="+mj-ea"/>
                <a:cs typeface="+mj-cs"/>
              </a:rPr>
              <a:t>c22-23</a:t>
            </a:r>
            <a:endParaRPr lang="en-US" sz="8800" dirty="0">
              <a:solidFill>
                <a:srgbClr val="005AAA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8800" dirty="0">
                <a:solidFill>
                  <a:srgbClr val="FF6600"/>
                </a:solidFill>
                <a:latin typeface="Century Gothic" panose="020B0502020202020204" pitchFamily="34" charset="0"/>
              </a:rPr>
              <a:t>users page</a:t>
            </a:r>
            <a:endParaRPr lang="en-US" sz="7200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6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AF9AEC-68BF-B3B6-9353-6303262B9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895" y="298894"/>
            <a:ext cx="7048773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1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4FA694-9A35-4C36-33B6-697390F7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999" y="309027"/>
            <a:ext cx="6535232" cy="6309360"/>
          </a:xfrm>
          <a:prstGeom prst="rect">
            <a:avLst/>
          </a:prstGeom>
        </p:spPr>
      </p:pic>
      <p:pic>
        <p:nvPicPr>
          <p:cNvPr id="7" name="Picture 2" descr="Cursor,hand,mouse,click,forefinger - free image from needpix.com">
            <a:extLst>
              <a:ext uri="{FF2B5EF4-FFF2-40B4-BE49-F238E27FC236}">
                <a16:creationId xmlns:a16="http://schemas.microsoft.com/office/drawing/2014/main" id="{35D507B2-13BF-2C2A-3BC7-3EF8349E9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676" y="6209083"/>
            <a:ext cx="46414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782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A0C7D2-29B3-2E14-6479-C3662C73E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68670"/>
            <a:ext cx="11430000" cy="514198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F4E0F6C-BD2C-AEB8-916B-1679AFF58892}"/>
              </a:ext>
            </a:extLst>
          </p:cNvPr>
          <p:cNvGrpSpPr>
            <a:grpSpLocks noChangeAspect="1"/>
          </p:cNvGrpSpPr>
          <p:nvPr/>
        </p:nvGrpSpPr>
        <p:grpSpPr>
          <a:xfrm>
            <a:off x="381000" y="3139661"/>
            <a:ext cx="2692574" cy="1371600"/>
            <a:chOff x="8743085" y="3012573"/>
            <a:chExt cx="1350877" cy="832850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5633F085-E3E6-317E-917C-25978E3A1CD2}"/>
                </a:ext>
              </a:extLst>
            </p:cNvPr>
            <p:cNvSpPr/>
            <p:nvPr/>
          </p:nvSpPr>
          <p:spPr>
            <a:xfrm>
              <a:off x="8939205" y="3050177"/>
              <a:ext cx="1154757" cy="75764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19FF40B5-35DC-8958-A576-66493C87F37F}"/>
                </a:ext>
              </a:extLst>
            </p:cNvPr>
            <p:cNvSpPr/>
            <p:nvPr/>
          </p:nvSpPr>
          <p:spPr>
            <a:xfrm>
              <a:off x="8842860" y="3050177"/>
              <a:ext cx="1154757" cy="757645"/>
            </a:xfrm>
            <a:prstGeom prst="rightArrow">
              <a:avLst/>
            </a:prstGeom>
            <a:solidFill>
              <a:srgbClr val="5DD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C690D931-BC3B-3003-A4D4-1B397FD02C2A}"/>
                </a:ext>
              </a:extLst>
            </p:cNvPr>
            <p:cNvSpPr/>
            <p:nvPr/>
          </p:nvSpPr>
          <p:spPr>
            <a:xfrm>
              <a:off x="8743085" y="3012573"/>
              <a:ext cx="1154757" cy="83285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6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39C78A-3147-839B-7886-9EF57DDE7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895" y="298894"/>
            <a:ext cx="7048773" cy="6309360"/>
          </a:xfrm>
          <a:prstGeom prst="rect">
            <a:avLst/>
          </a:prstGeom>
        </p:spPr>
      </p:pic>
      <p:pic>
        <p:nvPicPr>
          <p:cNvPr id="7" name="Picture 2" descr="Cursor,hand,mouse,click,forefinger - free image from needpix.com">
            <a:extLst>
              <a:ext uri="{FF2B5EF4-FFF2-40B4-BE49-F238E27FC236}">
                <a16:creationId xmlns:a16="http://schemas.microsoft.com/office/drawing/2014/main" id="{35D507B2-13BF-2C2A-3BC7-3EF8349E9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52861" y="5865609"/>
            <a:ext cx="46414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0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AE5801-B909-1B16-2C9C-B7C6935AE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127" y="309282"/>
            <a:ext cx="8743745" cy="630936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438B3D-AE0F-D07A-2676-5B056F1C7CE4}"/>
              </a:ext>
            </a:extLst>
          </p:cNvPr>
          <p:cNvSpPr/>
          <p:nvPr/>
        </p:nvSpPr>
        <p:spPr>
          <a:xfrm>
            <a:off x="7119257" y="2149929"/>
            <a:ext cx="2689873" cy="2999014"/>
          </a:xfrm>
          <a:prstGeom prst="roundRect">
            <a:avLst>
              <a:gd name="adj" fmla="val 7656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37C770-BF93-08E1-C56D-1B523B8DD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480" y="2009897"/>
            <a:ext cx="3931920" cy="4457984"/>
          </a:xfrm>
          <a:prstGeom prst="roundRect">
            <a:avLst>
              <a:gd name="adj" fmla="val 4969"/>
            </a:avLst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ursor,hand,mouse,click,forefinger - free image from needpix.com">
            <a:extLst>
              <a:ext uri="{FF2B5EF4-FFF2-40B4-BE49-F238E27FC236}">
                <a16:creationId xmlns:a16="http://schemas.microsoft.com/office/drawing/2014/main" id="{799B46A8-B613-0C65-02C9-F6CE05101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541" y="1644137"/>
            <a:ext cx="46414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22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D9EEB-636F-C52D-3A16-87F599369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224" y="352549"/>
            <a:ext cx="8458200" cy="4438488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F6705148-60AB-C197-A828-BD0C932029A4}"/>
              </a:ext>
            </a:extLst>
          </p:cNvPr>
          <p:cNvSpPr/>
          <p:nvPr/>
        </p:nvSpPr>
        <p:spPr>
          <a:xfrm>
            <a:off x="6531429" y="4294414"/>
            <a:ext cx="4958442" cy="1779815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30 additional rooms were added to the block rate on January 31</a:t>
            </a:r>
            <a:r>
              <a:rPr lang="en-US" sz="2400" baseline="30000" dirty="0"/>
              <a:t>st</a:t>
            </a:r>
            <a:r>
              <a:rPr lang="en-US" sz="24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04955359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A4E610-E090-4CA7-998D-CF632AD85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895" y="298894"/>
            <a:ext cx="7048773" cy="6309360"/>
          </a:xfrm>
          <a:prstGeom prst="rect">
            <a:avLst/>
          </a:prstGeom>
        </p:spPr>
      </p:pic>
      <p:pic>
        <p:nvPicPr>
          <p:cNvPr id="7" name="Picture 2" descr="Cursor,hand,mouse,click,forefinger - free image from needpix.com">
            <a:extLst>
              <a:ext uri="{FF2B5EF4-FFF2-40B4-BE49-F238E27FC236}">
                <a16:creationId xmlns:a16="http://schemas.microsoft.com/office/drawing/2014/main" id="{35D507B2-13BF-2C2A-3BC7-3EF8349E9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052" y="4772304"/>
            <a:ext cx="46414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6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99B424-2CF3-8DC6-FC2C-DE90797F6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60" y="287681"/>
            <a:ext cx="11037080" cy="6309360"/>
          </a:xfrm>
          <a:prstGeom prst="rect">
            <a:avLst/>
          </a:prstGeom>
        </p:spPr>
      </p:pic>
      <p:pic>
        <p:nvPicPr>
          <p:cNvPr id="9" name="Picture 2" descr="Cursor,hand,mouse,click,forefinger - free image from needpix.com">
            <a:extLst>
              <a:ext uri="{FF2B5EF4-FFF2-40B4-BE49-F238E27FC236}">
                <a16:creationId xmlns:a16="http://schemas.microsoft.com/office/drawing/2014/main" id="{1A9B259B-A194-4F77-93C2-97927127E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044" y="1988883"/>
            <a:ext cx="46414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Wave 9">
            <a:extLst>
              <a:ext uri="{FF2B5EF4-FFF2-40B4-BE49-F238E27FC236}">
                <a16:creationId xmlns:a16="http://schemas.microsoft.com/office/drawing/2014/main" id="{95113C87-12CB-43ED-8274-568673827404}"/>
              </a:ext>
            </a:extLst>
          </p:cNvPr>
          <p:cNvSpPr/>
          <p:nvPr/>
        </p:nvSpPr>
        <p:spPr>
          <a:xfrm>
            <a:off x="2178421" y="4317212"/>
            <a:ext cx="7733391" cy="1986994"/>
          </a:xfrm>
          <a:prstGeom prst="wave">
            <a:avLst>
              <a:gd name="adj1" fmla="val 13064"/>
              <a:gd name="adj2" fmla="val 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ac22-23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emails are posted here for review or reference</a:t>
            </a:r>
          </a:p>
        </p:txBody>
      </p:sp>
    </p:spTree>
    <p:extLst>
      <p:ext uri="{BB962C8B-B14F-4D97-AF65-F5344CB8AC3E}">
        <p14:creationId xmlns:p14="http://schemas.microsoft.com/office/powerpoint/2010/main" val="64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FB1C6E-120B-427B-9EB3-7BE0B7419981}"/>
              </a:ext>
            </a:extLst>
          </p:cNvPr>
          <p:cNvSpPr txBox="1">
            <a:spLocks/>
          </p:cNvSpPr>
          <p:nvPr/>
        </p:nvSpPr>
        <p:spPr>
          <a:xfrm>
            <a:off x="3568150" y="1903346"/>
            <a:ext cx="4721086" cy="2653748"/>
          </a:xfrm>
          <a:prstGeom prst="rect">
            <a:avLst/>
          </a:prstGeom>
        </p:spPr>
        <p:txBody>
          <a:bodyPr anchor="ctr"/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8938" indent="-2873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2022-23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School Year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Update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DF90D0-58B5-4AC0-9E8F-3CF20DD4916B}"/>
              </a:ext>
            </a:extLst>
          </p:cNvPr>
          <p:cNvSpPr txBox="1">
            <a:spLocks/>
          </p:cNvSpPr>
          <p:nvPr/>
        </p:nvSpPr>
        <p:spPr>
          <a:xfrm>
            <a:off x="5665304" y="5466522"/>
            <a:ext cx="5729909" cy="1356690"/>
          </a:xfrm>
          <a:prstGeom prst="rect">
            <a:avLst/>
          </a:prstGeom>
        </p:spPr>
        <p:txBody>
          <a:bodyPr anchor="ctr"/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8938" indent="-2873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Webinar 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February 2,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9CC33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accountability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4C74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connect22-23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640994-2723-DF19-383D-673B404F12B1}"/>
              </a:ext>
            </a:extLst>
          </p:cNvPr>
          <p:cNvGrpSpPr/>
          <p:nvPr/>
        </p:nvGrpSpPr>
        <p:grpSpPr>
          <a:xfrm>
            <a:off x="9919648" y="1526373"/>
            <a:ext cx="1578282" cy="3128268"/>
            <a:chOff x="10278601" y="1105556"/>
            <a:chExt cx="1578282" cy="3128268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7DDA3562-C5A8-0B17-F638-4561BC330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8601" y="1105556"/>
              <a:ext cx="1578282" cy="1828800"/>
            </a:xfrm>
            <a:prstGeom prst="rect">
              <a:avLst/>
            </a:prstGeom>
          </p:spPr>
        </p:pic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4257DE4-20DC-9E78-9EF4-CA1EA6F85D01}"/>
                </a:ext>
              </a:extLst>
            </p:cNvPr>
            <p:cNvSpPr txBox="1">
              <a:spLocks/>
            </p:cNvSpPr>
            <p:nvPr/>
          </p:nvSpPr>
          <p:spPr>
            <a:xfrm>
              <a:off x="10510364" y="2827975"/>
              <a:ext cx="1114755" cy="14058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25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None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None/>
                <a:defRPr sz="20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None/>
                <a:defRPr sz="1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None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recording will be posted 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ac22-23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users page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5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3D2F0B-E8E6-7266-2F17-0576EDD2E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895" y="298894"/>
            <a:ext cx="7048773" cy="6309360"/>
          </a:xfrm>
          <a:prstGeom prst="rect">
            <a:avLst/>
          </a:prstGeom>
        </p:spPr>
      </p:pic>
      <p:pic>
        <p:nvPicPr>
          <p:cNvPr id="7" name="Picture 2" descr="Cursor,hand,mouse,click,forefinger - free image from needpix.com">
            <a:extLst>
              <a:ext uri="{FF2B5EF4-FFF2-40B4-BE49-F238E27FC236}">
                <a16:creationId xmlns:a16="http://schemas.microsoft.com/office/drawing/2014/main" id="{35D507B2-13BF-2C2A-3BC7-3EF8349E9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72" y="3249723"/>
            <a:ext cx="46414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23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2DDEC-19DC-D940-A585-B979FF649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77" y="362395"/>
            <a:ext cx="1131592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2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40F3A-C787-B29C-D9D6-B08194DDB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0" y="410189"/>
            <a:ext cx="11338024" cy="59436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CBEFCD-7A3C-C1A5-B3F6-ACDEB98AD6E7}"/>
              </a:ext>
            </a:extLst>
          </p:cNvPr>
          <p:cNvSpPr/>
          <p:nvPr/>
        </p:nvSpPr>
        <p:spPr>
          <a:xfrm>
            <a:off x="571500" y="2808514"/>
            <a:ext cx="8245929" cy="97427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D46A4-F313-2E1D-C820-442FC3021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968" y="410189"/>
            <a:ext cx="4937760" cy="605412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3B8F824B-32EF-515D-877F-EFC4B5FCA208}"/>
              </a:ext>
            </a:extLst>
          </p:cNvPr>
          <p:cNvSpPr/>
          <p:nvPr/>
        </p:nvSpPr>
        <p:spPr>
          <a:xfrm>
            <a:off x="4560328" y="4111680"/>
            <a:ext cx="1932818" cy="956607"/>
          </a:xfrm>
          <a:prstGeom prst="rightArrow">
            <a:avLst>
              <a:gd name="adj1" fmla="val 54435"/>
              <a:gd name="adj2" fmla="val 3831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Annual Growth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87DD9F4-D906-6D58-2B81-3BFF25A0BC9B}"/>
              </a:ext>
            </a:extLst>
          </p:cNvPr>
          <p:cNvSpPr/>
          <p:nvPr/>
        </p:nvSpPr>
        <p:spPr>
          <a:xfrm>
            <a:off x="2420983" y="5068287"/>
            <a:ext cx="4278690" cy="1506682"/>
          </a:xfrm>
          <a:prstGeom prst="rightArrow">
            <a:avLst>
              <a:gd name="adj1" fmla="val 54435"/>
              <a:gd name="adj2" fmla="val 3831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 Growth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ED1770CC-017F-9864-ACC4-7FD14122F26E}"/>
              </a:ext>
            </a:extLst>
          </p:cNvPr>
          <p:cNvSpPr/>
          <p:nvPr/>
        </p:nvSpPr>
        <p:spPr>
          <a:xfrm>
            <a:off x="10869246" y="4185557"/>
            <a:ext cx="1251998" cy="1015384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4545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3194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E7E58-C8CF-6EA6-9BC7-BCFE1120B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895" y="298894"/>
            <a:ext cx="7048773" cy="6309360"/>
          </a:xfrm>
          <a:prstGeom prst="rect">
            <a:avLst/>
          </a:prstGeom>
        </p:spPr>
      </p:pic>
      <p:pic>
        <p:nvPicPr>
          <p:cNvPr id="7" name="Picture 2" descr="Cursor,hand,mouse,click,forefinger - free image from needpix.com">
            <a:extLst>
              <a:ext uri="{FF2B5EF4-FFF2-40B4-BE49-F238E27FC236}">
                <a16:creationId xmlns:a16="http://schemas.microsoft.com/office/drawing/2014/main" id="{35D507B2-13BF-2C2A-3BC7-3EF8349E9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925" y="3225800"/>
            <a:ext cx="46414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94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5E4C0-0D71-3B9A-56DC-B100BB4B4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5" y="368995"/>
            <a:ext cx="11155680" cy="61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4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BC4927-1B8C-1253-891E-B695442CA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38" y="385431"/>
            <a:ext cx="11338560" cy="6189698"/>
          </a:xfrm>
          <a:prstGeom prst="rect">
            <a:avLst/>
          </a:prstGeom>
        </p:spPr>
      </p:pic>
      <p:pic>
        <p:nvPicPr>
          <p:cNvPr id="6" name="Picture 2" descr="Cursor,hand,mouse,click,forefinger - free image from needpix.com">
            <a:extLst>
              <a:ext uri="{FF2B5EF4-FFF2-40B4-BE49-F238E27FC236}">
                <a16:creationId xmlns:a16="http://schemas.microsoft.com/office/drawing/2014/main" id="{6A652B7A-F7CB-82DF-2867-95BF150B8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17" y="5487567"/>
            <a:ext cx="46414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978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E6DB0-2EE7-A693-8E3F-92D91E8BF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0" y="287842"/>
            <a:ext cx="9418320" cy="624885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D81DF6-D01E-42F5-AE32-66982168F17D}"/>
              </a:ext>
            </a:extLst>
          </p:cNvPr>
          <p:cNvSpPr/>
          <p:nvPr/>
        </p:nvSpPr>
        <p:spPr>
          <a:xfrm>
            <a:off x="3235571" y="654591"/>
            <a:ext cx="5331959" cy="52690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4DE006C-EA69-4EBE-B381-5F0DAE457681}"/>
              </a:ext>
            </a:extLst>
          </p:cNvPr>
          <p:cNvSpPr/>
          <p:nvPr/>
        </p:nvSpPr>
        <p:spPr>
          <a:xfrm>
            <a:off x="375205" y="1304718"/>
            <a:ext cx="2621444" cy="595307"/>
          </a:xfrm>
          <a:prstGeom prst="roundRect">
            <a:avLst>
              <a:gd name="adj" fmla="val 12931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E194FE0-3BF2-FE72-8946-E64A18BB7115}"/>
              </a:ext>
            </a:extLst>
          </p:cNvPr>
          <p:cNvSpPr/>
          <p:nvPr/>
        </p:nvSpPr>
        <p:spPr>
          <a:xfrm>
            <a:off x="5199626" y="1291067"/>
            <a:ext cx="3541839" cy="411981"/>
          </a:xfrm>
          <a:prstGeom prst="roundRect">
            <a:avLst>
              <a:gd name="adj" fmla="val 5365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A300388-3585-A946-A219-99941EFBA07C}"/>
              </a:ext>
            </a:extLst>
          </p:cNvPr>
          <p:cNvSpPr/>
          <p:nvPr/>
        </p:nvSpPr>
        <p:spPr>
          <a:xfrm>
            <a:off x="301425" y="2238981"/>
            <a:ext cx="4782440" cy="1573537"/>
          </a:xfrm>
          <a:prstGeom prst="roundRect">
            <a:avLst>
              <a:gd name="adj" fmla="val 4616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5C1A5171-187E-A952-994F-02880F1259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36607" r="4689" b="20371"/>
          <a:stretch/>
        </p:blipFill>
        <p:spPr>
          <a:xfrm rot="21079229">
            <a:off x="8141646" y="1192590"/>
            <a:ext cx="1097280" cy="43735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12B30D-5931-07F6-5DF0-7B1B5050097C}"/>
              </a:ext>
            </a:extLst>
          </p:cNvPr>
          <p:cNvSpPr/>
          <p:nvPr/>
        </p:nvSpPr>
        <p:spPr>
          <a:xfrm>
            <a:off x="301425" y="3796896"/>
            <a:ext cx="5070675" cy="2773262"/>
          </a:xfrm>
          <a:prstGeom prst="roundRect">
            <a:avLst>
              <a:gd name="adj" fmla="val 4616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5D0AE8-A7C4-7145-A6E2-C96720EE5B5F}"/>
              </a:ext>
            </a:extLst>
          </p:cNvPr>
          <p:cNvSpPr/>
          <p:nvPr/>
        </p:nvSpPr>
        <p:spPr>
          <a:xfrm>
            <a:off x="5199625" y="1703048"/>
            <a:ext cx="4782440" cy="1358056"/>
          </a:xfrm>
          <a:prstGeom prst="roundRect">
            <a:avLst>
              <a:gd name="adj" fmla="val 5365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3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4" grpId="0" animBg="1"/>
      <p:bldP spid="6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4744" y="1001073"/>
            <a:ext cx="10097403" cy="4363985"/>
          </a:xfrm>
          <a:prstGeom prst="roundRect">
            <a:avLst/>
          </a:prstGeom>
          <a:noFill/>
          <a:ln w="57150">
            <a:solidFill>
              <a:srgbClr val="035EA0"/>
            </a:solidFill>
          </a:ln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rgbClr val="FF6600"/>
                </a:solidFill>
                <a:latin typeface="Century Gothic" panose="020B0502020202020204" pitchFamily="34" charset="0"/>
              </a:rPr>
              <a:t>2023 accountability refresh update</a:t>
            </a:r>
            <a:endParaRPr lang="en-US" sz="3200" dirty="0"/>
          </a:p>
        </p:txBody>
      </p:sp>
      <p:sp>
        <p:nvSpPr>
          <p:cNvPr id="3" name="Star: 32 Points 2">
            <a:extLst>
              <a:ext uri="{FF2B5EF4-FFF2-40B4-BE49-F238E27FC236}">
                <a16:creationId xmlns:a16="http://schemas.microsoft.com/office/drawing/2014/main" id="{CDC463C3-EDB1-08A7-3AB0-EEA93C41811E}"/>
              </a:ext>
            </a:extLst>
          </p:cNvPr>
          <p:cNvSpPr/>
          <p:nvPr/>
        </p:nvSpPr>
        <p:spPr>
          <a:xfrm>
            <a:off x="1197665" y="4152901"/>
            <a:ext cx="9919591" cy="2182585"/>
          </a:xfrm>
          <a:prstGeom prst="star3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As of February 2, 2023</a:t>
            </a:r>
          </a:p>
        </p:txBody>
      </p:sp>
    </p:spTree>
    <p:extLst>
      <p:ext uri="{BB962C8B-B14F-4D97-AF65-F5344CB8AC3E}">
        <p14:creationId xmlns:p14="http://schemas.microsoft.com/office/powerpoint/2010/main" val="14121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0B0991-B43E-987E-0C65-11F5E506DC15}"/>
              </a:ext>
            </a:extLst>
          </p:cNvPr>
          <p:cNvSpPr/>
          <p:nvPr/>
        </p:nvSpPr>
        <p:spPr>
          <a:xfrm>
            <a:off x="851852" y="341556"/>
            <a:ext cx="597049" cy="1721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7050A6-8ACD-0CCC-29EE-62DACD971720}"/>
              </a:ext>
            </a:extLst>
          </p:cNvPr>
          <p:cNvSpPr/>
          <p:nvPr/>
        </p:nvSpPr>
        <p:spPr>
          <a:xfrm>
            <a:off x="6745045" y="0"/>
            <a:ext cx="5446955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98FBA0F-AA28-A55F-5A30-90F26EB795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3" r="-1" b="10389"/>
          <a:stretch/>
        </p:blipFill>
        <p:spPr>
          <a:xfrm>
            <a:off x="-478696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AF223B-3D43-F3D8-6882-45BEACCCB768}"/>
              </a:ext>
            </a:extLst>
          </p:cNvPr>
          <p:cNvSpPr/>
          <p:nvPr/>
        </p:nvSpPr>
        <p:spPr>
          <a:xfrm>
            <a:off x="8442960" y="91440"/>
            <a:ext cx="3566159" cy="3068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As an instructional leader: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FA4800-7F86-1FB0-1634-439D77976805}"/>
              </a:ext>
            </a:extLst>
          </p:cNvPr>
          <p:cNvSpPr/>
          <p:nvPr/>
        </p:nvSpPr>
        <p:spPr>
          <a:xfrm>
            <a:off x="7971148" y="3197997"/>
            <a:ext cx="4338897" cy="3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7338" algn="l"/>
                <a:tab pos="512763" algn="l"/>
                <a:tab pos="684213" algn="l"/>
                <a:tab pos="1028700" algn="l"/>
                <a:tab pos="1770063" algn="l"/>
              </a:tabLst>
              <a:defRPr/>
            </a:pPr>
            <a:r>
              <a:rPr kumimoji="0" lang="en-US" sz="3200" b="1" i="1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What %age of</a:t>
            </a:r>
            <a:r>
              <a:rPr kumimoji="0" lang="en-US" sz="3200" b="1" i="1" u="none" strike="noStrike" kern="1200" cap="none" spc="13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7338" algn="l"/>
                <a:tab pos="512763" algn="l"/>
                <a:tab pos="684213" algn="l"/>
                <a:tab pos="1028700" algn="l"/>
                <a:tab pos="1770063" algn="l"/>
              </a:tabLst>
              <a:defRPr/>
            </a:pPr>
            <a:r>
              <a:rPr kumimoji="0" lang="en-US" sz="3200" b="1" i="1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students</a:t>
            </a:r>
            <a:endParaRPr kumimoji="0" lang="en-US" sz="3200" b="1" i="1" u="none" strike="noStrike" kern="1200" cap="none" spc="13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7338" algn="l"/>
                <a:tab pos="512763" algn="l"/>
                <a:tab pos="684213" algn="l"/>
                <a:tab pos="1028700" algn="l"/>
                <a:tab pos="1770063" algn="l"/>
              </a:tabLst>
              <a:defRPr/>
            </a:pPr>
            <a:r>
              <a:rPr kumimoji="0" lang="en-US" sz="3200" b="1" i="1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should</a:t>
            </a:r>
            <a:r>
              <a:rPr kumimoji="0" lang="en-US" sz="3200" b="1" i="1" u="none" strike="noStrike" kern="1200" cap="none" spc="13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3200" b="1" i="1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make</a:t>
            </a:r>
            <a:endParaRPr lang="en-US" sz="3200" b="1" i="1" spc="130" dirty="0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7338" algn="l"/>
                <a:tab pos="512763" algn="l"/>
                <a:tab pos="684213" algn="l"/>
                <a:tab pos="1028700" algn="l"/>
                <a:tab pos="1770063" algn="l"/>
              </a:tabLst>
              <a:defRPr/>
            </a:pPr>
            <a:r>
              <a:rPr kumimoji="0" lang="en-US" sz="3200" b="1" i="1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 year of growth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7338" algn="l"/>
                <a:tab pos="512763" algn="l"/>
                <a:tab pos="684213" algn="l"/>
                <a:tab pos="1028700" algn="l"/>
                <a:tab pos="1770063" algn="l"/>
              </a:tabLst>
              <a:defRPr/>
            </a:pPr>
            <a:r>
              <a:rPr kumimoji="0" lang="en-US" sz="3200" b="1" i="1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for</a:t>
            </a:r>
            <a:endParaRPr lang="en-US" sz="3200" b="1" i="1" spc="130" dirty="0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7338" algn="l"/>
                <a:tab pos="512763" algn="l"/>
                <a:tab pos="684213" algn="l"/>
                <a:tab pos="1028700" algn="l"/>
                <a:tab pos="1770063" algn="l"/>
              </a:tabLst>
              <a:defRPr/>
            </a:pPr>
            <a:r>
              <a:rPr kumimoji="0" lang="en-US" sz="3200" b="1" i="1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 year of instruction?</a:t>
            </a:r>
          </a:p>
        </p:txBody>
      </p:sp>
    </p:spTree>
    <p:extLst>
      <p:ext uri="{BB962C8B-B14F-4D97-AF65-F5344CB8AC3E}">
        <p14:creationId xmlns:p14="http://schemas.microsoft.com/office/powerpoint/2010/main" val="5442031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16DF-52C2-49CD-ACD8-F61ABCDDB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7" y="439119"/>
            <a:ext cx="11162274" cy="1500859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r’s for 2023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A5A2A-8963-46C3-9D7A-F8FE4702D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574" y="2061381"/>
            <a:ext cx="10657288" cy="43575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600" dirty="0">
                <a:gradFill flip="none" rotWithShape="1">
                  <a:gsLst>
                    <a:gs pos="0">
                      <a:srgbClr val="800080"/>
                    </a:gs>
                    <a:gs pos="71000">
                      <a:srgbClr val="009999"/>
                    </a:gs>
                    <a:gs pos="42000">
                      <a:srgbClr val="035EA0"/>
                    </a:gs>
                    <a:gs pos="100000">
                      <a:srgbClr val="92D05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redesign</a:t>
            </a:r>
            <a:endParaRPr lang="en-US" sz="6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600" dirty="0">
                <a:gradFill flip="none" rotWithShape="1">
                  <a:gsLst>
                    <a:gs pos="0">
                      <a:srgbClr val="800080"/>
                    </a:gs>
                    <a:gs pos="71000">
                      <a:srgbClr val="009999"/>
                    </a:gs>
                    <a:gs pos="42000">
                      <a:srgbClr val="035EA0"/>
                    </a:gs>
                    <a:gs pos="100000">
                      <a:srgbClr val="92D05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rethink</a:t>
            </a:r>
            <a:endParaRPr lang="en-US" sz="6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600" dirty="0">
                <a:gradFill flip="none" rotWithShape="1">
                  <a:gsLst>
                    <a:gs pos="0">
                      <a:srgbClr val="800080"/>
                    </a:gs>
                    <a:gs pos="71000">
                      <a:srgbClr val="009999"/>
                    </a:gs>
                    <a:gs pos="42000">
                      <a:srgbClr val="035EA0"/>
                    </a:gs>
                    <a:gs pos="100000">
                      <a:srgbClr val="92D05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refresh</a:t>
            </a:r>
            <a:endParaRPr lang="en-US" sz="6000" dirty="0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FA824C4D-CF26-B54E-B985-D7CE86C370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9" y="2537725"/>
            <a:ext cx="2834640" cy="1913275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571262FF-BE18-0413-79C3-E86C1E84F7FB}"/>
              </a:ext>
            </a:extLst>
          </p:cNvPr>
          <p:cNvSpPr txBox="1">
            <a:spLocks/>
          </p:cNvSpPr>
          <p:nvPr/>
        </p:nvSpPr>
        <p:spPr>
          <a:xfrm>
            <a:off x="7210858" y="2477023"/>
            <a:ext cx="4981142" cy="2034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7619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#better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4702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not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81C2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harder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81C250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1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13E246-8694-4585-8C58-B8FC09FAA7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42483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699846" y="4843130"/>
            <a:ext cx="8792308" cy="178488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77777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77776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164644"/>
            <a:ext cx="12191999" cy="1649813"/>
          </a:xfrm>
          <a:effectLst/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00B0F0"/>
                </a:solidFill>
              </a:rPr>
              <a:t>to webinar 16</a:t>
            </a:r>
          </a:p>
        </p:txBody>
      </p:sp>
    </p:spTree>
    <p:extLst>
      <p:ext uri="{BB962C8B-B14F-4D97-AF65-F5344CB8AC3E}">
        <p14:creationId xmlns:p14="http://schemas.microsoft.com/office/powerpoint/2010/main" val="23106158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0C014C-33E8-2C20-37EC-32650BFC2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843" y="3026464"/>
            <a:ext cx="7616135" cy="134178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i="1" dirty="0">
                <a:solidFill>
                  <a:srgbClr val="C00000"/>
                </a:solidFill>
                <a:latin typeface="+mj-lt"/>
              </a:rPr>
              <a:t>We still don’t know everything …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36D7AE-1F8F-2EA9-8F47-D485A5DADFBE}"/>
              </a:ext>
            </a:extLst>
          </p:cNvPr>
          <p:cNvSpPr txBox="1">
            <a:spLocks/>
          </p:cNvSpPr>
          <p:nvPr/>
        </p:nvSpPr>
        <p:spPr>
          <a:xfrm>
            <a:off x="2382631" y="4199287"/>
            <a:ext cx="7616135" cy="2216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But what we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DO KNOW is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DCE08C-9126-26E4-3272-0D5AF627E9A3}"/>
              </a:ext>
            </a:extLst>
          </p:cNvPr>
          <p:cNvSpPr/>
          <p:nvPr/>
        </p:nvSpPr>
        <p:spPr>
          <a:xfrm>
            <a:off x="2427359" y="3019624"/>
            <a:ext cx="7650923" cy="344081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Growth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11DED4-34A7-4CEF-B632-018B4083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58418"/>
            <a:ext cx="12192000" cy="2355573"/>
          </a:xfrm>
        </p:spPr>
        <p:txBody>
          <a:bodyPr>
            <a:normAutofit/>
          </a:bodyPr>
          <a:lstStyle/>
          <a:p>
            <a:pPr algn="ctr"/>
            <a:r>
              <a:rPr lang="en-US" sz="13800" dirty="0">
                <a:gradFill flip="none" rotWithShape="1">
                  <a:gsLst>
                    <a:gs pos="0">
                      <a:srgbClr val="800080"/>
                    </a:gs>
                    <a:gs pos="71000">
                      <a:srgbClr val="009999"/>
                    </a:gs>
                    <a:gs pos="42000">
                      <a:srgbClr val="035EA0"/>
                    </a:gs>
                    <a:gs pos="100000">
                      <a:srgbClr val="92D05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refresh</a:t>
            </a:r>
            <a:endParaRPr lang="en-US" sz="13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7E84F-7CEA-8D22-4C79-0920DAD5C3C2}"/>
              </a:ext>
            </a:extLst>
          </p:cNvPr>
          <p:cNvSpPr/>
          <p:nvPr/>
        </p:nvSpPr>
        <p:spPr>
          <a:xfrm>
            <a:off x="2632213" y="1957922"/>
            <a:ext cx="6927574" cy="1061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800080"/>
                    </a:gs>
                    <a:gs pos="71000">
                      <a:srgbClr val="009999"/>
                    </a:gs>
                    <a:gs pos="42000">
                      <a:srgbClr val="035EA0"/>
                    </a:gs>
                    <a:gs pos="100000">
                      <a:srgbClr val="92D05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(2023 accountability)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71580-7B9A-702B-E68C-589B5027E79D}"/>
              </a:ext>
            </a:extLst>
          </p:cNvPr>
          <p:cNvSpPr txBox="1">
            <a:spLocks/>
          </p:cNvSpPr>
          <p:nvPr/>
        </p:nvSpPr>
        <p:spPr>
          <a:xfrm>
            <a:off x="4966808" y="5307500"/>
            <a:ext cx="2502452" cy="924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is the word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E157EB-36AA-9D4E-AA8E-4EE0443AF217}"/>
              </a:ext>
            </a:extLst>
          </p:cNvPr>
          <p:cNvSpPr txBox="1">
            <a:spLocks/>
          </p:cNvSpPr>
          <p:nvPr/>
        </p:nvSpPr>
        <p:spPr>
          <a:xfrm>
            <a:off x="7439441" y="5307499"/>
            <a:ext cx="2594113" cy="924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is the word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B569A36-BE79-DEFC-C4DE-F6CEE258C261}"/>
              </a:ext>
            </a:extLst>
          </p:cNvPr>
          <p:cNvSpPr txBox="1">
            <a:spLocks/>
          </p:cNvSpPr>
          <p:nvPr/>
        </p:nvSpPr>
        <p:spPr>
          <a:xfrm>
            <a:off x="1902128" y="5307500"/>
            <a:ext cx="3662680" cy="924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is the word</a:t>
            </a:r>
          </a:p>
        </p:txBody>
      </p:sp>
    </p:spTree>
    <p:extLst>
      <p:ext uri="{BB962C8B-B14F-4D97-AF65-F5344CB8AC3E}">
        <p14:creationId xmlns:p14="http://schemas.microsoft.com/office/powerpoint/2010/main" val="186225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 animBg="1"/>
      <p:bldP spid="9" grpId="0"/>
      <p:bldP spid="8" grpId="0"/>
      <p:bldP spid="10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3675D-E620-58FD-BE9E-45C3647C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5" y="408791"/>
            <a:ext cx="3029680" cy="388988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2023 Accountability Refresh Overview </a:t>
            </a:r>
            <a:br>
              <a:rPr lang="en-US" sz="2800" dirty="0"/>
            </a:br>
            <a:r>
              <a:rPr lang="en-US" sz="2800" dirty="0"/>
              <a:t>and </a:t>
            </a:r>
            <a:br>
              <a:rPr lang="en-US" sz="2800" dirty="0"/>
            </a:br>
            <a:r>
              <a:rPr lang="en-US" sz="2800" dirty="0"/>
              <a:t>Summary </a:t>
            </a:r>
            <a:br>
              <a:rPr lang="en-US" sz="2800" dirty="0"/>
            </a:br>
            <a:r>
              <a:rPr lang="en-US" sz="2800" dirty="0"/>
              <a:t>(Nov 2022)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141702-6B38-66C1-379C-0C1CE210C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857" y="220535"/>
            <a:ext cx="8503920" cy="6498779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CBD825-1BF2-C0E6-5A0C-65C07933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20" y="2799675"/>
            <a:ext cx="11757257" cy="219456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67587CE-4AB6-3557-7AC8-9D153EED2F61}"/>
              </a:ext>
            </a:extLst>
          </p:cNvPr>
          <p:cNvSpPr/>
          <p:nvPr/>
        </p:nvSpPr>
        <p:spPr>
          <a:xfrm>
            <a:off x="6502998" y="5518672"/>
            <a:ext cx="5491779" cy="120064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20186E9-2FD3-7E23-0C6D-7E72FEC4288A}"/>
              </a:ext>
            </a:extLst>
          </p:cNvPr>
          <p:cNvCxnSpPr/>
          <p:nvPr/>
        </p:nvCxnSpPr>
        <p:spPr>
          <a:xfrm>
            <a:off x="249404" y="2799675"/>
            <a:ext cx="0" cy="292608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F016EAB-8859-5938-79D0-BA732CACA946}"/>
              </a:ext>
            </a:extLst>
          </p:cNvPr>
          <p:cNvCxnSpPr/>
          <p:nvPr/>
        </p:nvCxnSpPr>
        <p:spPr>
          <a:xfrm>
            <a:off x="10087897" y="2799675"/>
            <a:ext cx="0" cy="292608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D55548A0-2BFF-A29D-F033-5F4EB65EE5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60" y="3398514"/>
            <a:ext cx="4114800" cy="329104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16708A6-0DBB-FE89-3BAB-2C0A2366E205}"/>
              </a:ext>
            </a:extLst>
          </p:cNvPr>
          <p:cNvSpPr/>
          <p:nvPr/>
        </p:nvSpPr>
        <p:spPr>
          <a:xfrm>
            <a:off x="464852" y="5994935"/>
            <a:ext cx="337930" cy="332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05244E8-3B77-245C-0420-282F0C21A762}"/>
              </a:ext>
            </a:extLst>
          </p:cNvPr>
          <p:cNvSpPr/>
          <p:nvPr/>
        </p:nvSpPr>
        <p:spPr>
          <a:xfrm>
            <a:off x="586093" y="1841897"/>
            <a:ext cx="1421296" cy="119550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684899E-18CC-D66F-692E-E7FD65D003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54" t="8302" r="15821" b="7582"/>
          <a:stretch/>
        </p:blipFill>
        <p:spPr>
          <a:xfrm>
            <a:off x="197223" y="-75143"/>
            <a:ext cx="9875520" cy="694731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9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44444E-6 L 0.6625 0.00324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4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4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  <p:bldP spid="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3D black question marks with one yellow question mark">
            <a:extLst>
              <a:ext uri="{FF2B5EF4-FFF2-40B4-BE49-F238E27FC236}">
                <a16:creationId xmlns:a16="http://schemas.microsoft.com/office/drawing/2014/main" id="{83580016-E90C-9B33-2C15-8F53B0E30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8990" r="6122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F70D55D-9755-BA74-62F4-0A02A89DF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7322"/>
            <a:ext cx="12120770" cy="36526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>
                <a:solidFill>
                  <a:srgbClr val="FFFFFF"/>
                </a:solidFill>
              </a:rPr>
              <a:t>so when will we know the </a:t>
            </a:r>
            <a:r>
              <a:rPr lang="en-US" sz="8800" i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FINAL, FINAL, FINAL </a:t>
            </a:r>
            <a:r>
              <a:rPr lang="en-US" sz="7200" dirty="0">
                <a:solidFill>
                  <a:srgbClr val="FFFFFF"/>
                </a:solidFill>
              </a:rPr>
              <a:t>rules for 2023?</a:t>
            </a:r>
            <a:endParaRPr lang="en-US" sz="8800" dirty="0">
              <a:solidFill>
                <a:srgbClr val="FFFFFF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778FC40-DB57-21A4-DB88-43E597563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6" y="4180841"/>
            <a:ext cx="10986247" cy="235831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600" i="1" dirty="0">
                <a:latin typeface="+mj-lt"/>
              </a:rPr>
              <a:t>Answer: Late Summer 2023</a:t>
            </a:r>
          </a:p>
        </p:txBody>
      </p:sp>
    </p:spTree>
    <p:extLst>
      <p:ext uri="{BB962C8B-B14F-4D97-AF65-F5344CB8AC3E}">
        <p14:creationId xmlns:p14="http://schemas.microsoft.com/office/powerpoint/2010/main" val="3131207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3675D-E620-58FD-BE9E-45C3647C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5" y="408791"/>
            <a:ext cx="3141232" cy="32488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2023 Accountability Refresh Overview </a:t>
            </a:r>
            <a:br>
              <a:rPr lang="en-US" sz="2800" dirty="0"/>
            </a:br>
            <a:r>
              <a:rPr lang="en-US" sz="2800" dirty="0"/>
              <a:t>and </a:t>
            </a:r>
            <a:br>
              <a:rPr lang="en-US" sz="2800" dirty="0"/>
            </a:br>
            <a:r>
              <a:rPr lang="en-US" sz="2800" dirty="0"/>
              <a:t>Summary </a:t>
            </a:r>
            <a:br>
              <a:rPr lang="en-US" sz="2800" dirty="0"/>
            </a:br>
            <a:r>
              <a:rPr lang="en-US" sz="2800" dirty="0"/>
              <a:t>(Nov 2022)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141702-6B38-66C1-379C-0C1CE210C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857" y="220535"/>
            <a:ext cx="8503920" cy="6498779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D66FD2A-9EEB-CAEB-12DB-8690DC66ED50}"/>
              </a:ext>
            </a:extLst>
          </p:cNvPr>
          <p:cNvSpPr/>
          <p:nvPr/>
        </p:nvSpPr>
        <p:spPr>
          <a:xfrm>
            <a:off x="3426311" y="5518673"/>
            <a:ext cx="3076687" cy="120064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C81BF4-335F-A9EB-68D3-4C30CCB73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3" y="365760"/>
            <a:ext cx="6270173" cy="219456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CBD825-1BF2-C0E6-5A0C-65C079337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20" y="2799675"/>
            <a:ext cx="11757257" cy="219456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67587CE-4AB6-3557-7AC8-9D153EED2F61}"/>
              </a:ext>
            </a:extLst>
          </p:cNvPr>
          <p:cNvSpPr/>
          <p:nvPr/>
        </p:nvSpPr>
        <p:spPr>
          <a:xfrm>
            <a:off x="6502998" y="5518672"/>
            <a:ext cx="5491779" cy="120064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2975B6C4-56D5-C31E-179F-06E65557124E}"/>
              </a:ext>
            </a:extLst>
          </p:cNvPr>
          <p:cNvSpPr/>
          <p:nvPr/>
        </p:nvSpPr>
        <p:spPr>
          <a:xfrm>
            <a:off x="9461871" y="138686"/>
            <a:ext cx="2730129" cy="2851150"/>
          </a:xfrm>
          <a:prstGeom prst="downArrow">
            <a:avLst>
              <a:gd name="adj1" fmla="val 66281"/>
              <a:gd name="adj2" fmla="val 50000"/>
            </a:avLst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A-F Ratings not scheduled to be released until September 2023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6EA814D8-2094-93CA-0423-FB8736D516F5}"/>
              </a:ext>
            </a:extLst>
          </p:cNvPr>
          <p:cNvSpPr/>
          <p:nvPr/>
        </p:nvSpPr>
        <p:spPr>
          <a:xfrm>
            <a:off x="591378" y="2380423"/>
            <a:ext cx="8632135" cy="4149587"/>
          </a:xfrm>
          <a:prstGeom prst="horizontalScroll">
            <a:avLst>
              <a:gd name="adj" fmla="val 9477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important that we start preparing school boards for:</a:t>
            </a:r>
          </a:p>
          <a:p>
            <a:pPr marL="6858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STAAR performance results for grades 3-8 will not be available until mid August</a:t>
            </a:r>
          </a:p>
          <a:p>
            <a:pPr marL="6858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A-F accountability ratings will not be released until September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Accountability Symposium on March 27</a:t>
            </a:r>
            <a:r>
              <a:rPr kumimoji="0" lang="en-US" sz="2000" b="1" i="0" u="sng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we will host a panel of superintendents to discuss these issues as well as other topics relating to moving forward to 2023-24</a:t>
            </a:r>
          </a:p>
        </p:txBody>
      </p:sp>
    </p:spTree>
    <p:extLst>
      <p:ext uri="{BB962C8B-B14F-4D97-AF65-F5344CB8AC3E}">
        <p14:creationId xmlns:p14="http://schemas.microsoft.com/office/powerpoint/2010/main" val="64969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EA913A-400A-5600-A315-216690481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233" y="775931"/>
            <a:ext cx="4028819" cy="5486400"/>
          </a:xfrm>
          <a:prstGeom prst="rect">
            <a:avLst/>
          </a:prstGeom>
          <a:ln w="38100" cap="sq">
            <a:solidFill>
              <a:srgbClr val="035E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B597A9-9005-7914-D298-9E6FE4B84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406" y="561840"/>
            <a:ext cx="4036660" cy="5486400"/>
          </a:xfrm>
          <a:prstGeom prst="rect">
            <a:avLst/>
          </a:prstGeom>
          <a:ln w="38100" cap="sq">
            <a:solidFill>
              <a:srgbClr val="035E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108A0FA-023E-4FCA-A6AF-D59705B8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27" y="424226"/>
            <a:ext cx="6124773" cy="372232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dirty="0"/>
              <a:t>using the </a:t>
            </a:r>
            <a:br>
              <a:rPr lang="en-US" sz="3600" dirty="0"/>
            </a:br>
            <a:r>
              <a:rPr lang="en-US" sz="3600" dirty="0"/>
              <a:t>2022 accountability</a:t>
            </a:r>
            <a:br>
              <a:rPr lang="en-US" sz="3600" dirty="0"/>
            </a:br>
            <a:r>
              <a:rPr lang="en-US" sz="3600" dirty="0" err="1">
                <a:solidFill>
                  <a:srgbClr val="174C74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quick</a:t>
            </a:r>
            <a:r>
              <a:rPr lang="en-US" sz="3600" dirty="0" err="1">
                <a:solidFill>
                  <a:srgbClr val="99CC33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to envision </a:t>
            </a:r>
            <a:br>
              <a:rPr lang="en-US" sz="3600" dirty="0"/>
            </a:br>
            <a:r>
              <a:rPr lang="en-US" sz="3600" dirty="0"/>
              <a:t>2023 accountability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F4EB2E-81B0-979A-DFE5-C3429C9D8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769" y="325977"/>
            <a:ext cx="4039148" cy="5486400"/>
          </a:xfrm>
          <a:prstGeom prst="rect">
            <a:avLst/>
          </a:prstGeom>
          <a:ln w="38100" cap="sq">
            <a:solidFill>
              <a:srgbClr val="035E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4E8925-E693-FD2F-4A7B-61A33F7EDAD5}"/>
              </a:ext>
            </a:extLst>
          </p:cNvPr>
          <p:cNvSpPr/>
          <p:nvPr/>
        </p:nvSpPr>
        <p:spPr>
          <a:xfrm>
            <a:off x="6838122" y="1510748"/>
            <a:ext cx="3918735" cy="2559325"/>
          </a:xfrm>
          <a:prstGeom prst="rect">
            <a:avLst/>
          </a:prstGeom>
          <a:solidFill>
            <a:srgbClr val="FFFF00">
              <a:alpha val="40000"/>
            </a:srgbClr>
          </a:solidFill>
          <a:ln w="28575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0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C30B4F-EF4B-41DC-AFF8-70716E7246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000" y="50489"/>
            <a:ext cx="10470759" cy="6766560"/>
          </a:xfrm>
          <a:prstGeom prst="rect">
            <a:avLst/>
          </a:prstGeom>
          <a:ln w="38100" cap="sq">
            <a:solidFill>
              <a:srgbClr val="99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F9B0FA7-8DFD-472A-A7EE-38CC3E845884}"/>
              </a:ext>
            </a:extLst>
          </p:cNvPr>
          <p:cNvSpPr/>
          <p:nvPr/>
        </p:nvSpPr>
        <p:spPr>
          <a:xfrm>
            <a:off x="116237" y="663497"/>
            <a:ext cx="1806498" cy="2121857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elementary and middle schools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F66F653-A833-476D-963C-DC50BCF64BD4}"/>
              </a:ext>
            </a:extLst>
          </p:cNvPr>
          <p:cNvSpPr/>
          <p:nvPr/>
        </p:nvSpPr>
        <p:spPr>
          <a:xfrm>
            <a:off x="116237" y="3910361"/>
            <a:ext cx="1806498" cy="2121857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schools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districts)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E5E0F9B2-C832-4135-8729-E449520DBCF7}"/>
              </a:ext>
            </a:extLst>
          </p:cNvPr>
          <p:cNvSpPr/>
          <p:nvPr/>
        </p:nvSpPr>
        <p:spPr>
          <a:xfrm>
            <a:off x="2106026" y="2824976"/>
            <a:ext cx="2011680" cy="1102113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(Performance)</a:t>
            </a:r>
          </a:p>
        </p:txBody>
      </p:sp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D856B3E8-93EC-4BEC-A1FD-8F6016F55520}"/>
              </a:ext>
            </a:extLst>
          </p:cNvPr>
          <p:cNvSpPr/>
          <p:nvPr/>
        </p:nvSpPr>
        <p:spPr>
          <a:xfrm>
            <a:off x="4380870" y="2833336"/>
            <a:ext cx="2011680" cy="1102113"/>
          </a:xfrm>
          <a:prstGeom prst="horizontalScroll">
            <a:avLst/>
          </a:prstGeom>
          <a:solidFill>
            <a:srgbClr val="99CC3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II-A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(Growth)</a:t>
            </a:r>
          </a:p>
        </p:txBody>
      </p: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B01ECB4D-A89D-454E-A13F-C2EE88B873B1}"/>
              </a:ext>
            </a:extLst>
          </p:cNvPr>
          <p:cNvSpPr/>
          <p:nvPr/>
        </p:nvSpPr>
        <p:spPr>
          <a:xfrm>
            <a:off x="6638988" y="2833337"/>
            <a:ext cx="2011680" cy="1102113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II-B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(Performance)</a:t>
            </a:r>
          </a:p>
        </p:txBody>
      </p:sp>
      <p:sp>
        <p:nvSpPr>
          <p:cNvPr id="20" name="Scroll: Horizontal 19">
            <a:extLst>
              <a:ext uri="{FF2B5EF4-FFF2-40B4-BE49-F238E27FC236}">
                <a16:creationId xmlns:a16="http://schemas.microsoft.com/office/drawing/2014/main" id="{1029FA92-E019-463B-B789-88824940006A}"/>
              </a:ext>
            </a:extLst>
          </p:cNvPr>
          <p:cNvSpPr/>
          <p:nvPr/>
        </p:nvSpPr>
        <p:spPr>
          <a:xfrm>
            <a:off x="9180194" y="2785354"/>
            <a:ext cx="2011680" cy="1102113"/>
          </a:xfrm>
          <a:prstGeom prst="horizontalScroll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4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4" grpId="0" animBg="1"/>
      <p:bldP spid="11" grpId="0" animBg="1"/>
      <p:bldP spid="13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C30B4F-EF4B-41DC-AFF8-70716E7246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000" y="50489"/>
            <a:ext cx="10470759" cy="6766560"/>
          </a:xfrm>
          <a:prstGeom prst="rect">
            <a:avLst/>
          </a:prstGeom>
          <a:ln w="38100" cap="sq">
            <a:solidFill>
              <a:srgbClr val="99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F9B0FA7-8DFD-472A-A7EE-38CC3E845884}"/>
              </a:ext>
            </a:extLst>
          </p:cNvPr>
          <p:cNvSpPr/>
          <p:nvPr/>
        </p:nvSpPr>
        <p:spPr>
          <a:xfrm>
            <a:off x="116237" y="663497"/>
            <a:ext cx="1806498" cy="2121857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elementary and middle schools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F66F653-A833-476D-963C-DC50BCF64BD4}"/>
              </a:ext>
            </a:extLst>
          </p:cNvPr>
          <p:cNvSpPr/>
          <p:nvPr/>
        </p:nvSpPr>
        <p:spPr>
          <a:xfrm>
            <a:off x="116237" y="3910361"/>
            <a:ext cx="1806498" cy="2121857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schools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districts)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E5E0F9B2-C832-4135-8729-E449520DBCF7}"/>
              </a:ext>
            </a:extLst>
          </p:cNvPr>
          <p:cNvSpPr/>
          <p:nvPr/>
        </p:nvSpPr>
        <p:spPr>
          <a:xfrm>
            <a:off x="2106026" y="2824976"/>
            <a:ext cx="2011680" cy="1102113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(Performance)</a:t>
            </a:r>
          </a:p>
        </p:txBody>
      </p:sp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D856B3E8-93EC-4BEC-A1FD-8F6016F55520}"/>
              </a:ext>
            </a:extLst>
          </p:cNvPr>
          <p:cNvSpPr/>
          <p:nvPr/>
        </p:nvSpPr>
        <p:spPr>
          <a:xfrm>
            <a:off x="4380870" y="2833336"/>
            <a:ext cx="2011680" cy="1102113"/>
          </a:xfrm>
          <a:prstGeom prst="horizontalScroll">
            <a:avLst/>
          </a:prstGeom>
          <a:solidFill>
            <a:srgbClr val="99CC3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II-A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(Growth)</a:t>
            </a:r>
          </a:p>
        </p:txBody>
      </p: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B01ECB4D-A89D-454E-A13F-C2EE88B873B1}"/>
              </a:ext>
            </a:extLst>
          </p:cNvPr>
          <p:cNvSpPr/>
          <p:nvPr/>
        </p:nvSpPr>
        <p:spPr>
          <a:xfrm>
            <a:off x="6638988" y="2833337"/>
            <a:ext cx="2011680" cy="1102113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II-B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(Performance)</a:t>
            </a:r>
          </a:p>
        </p:txBody>
      </p:sp>
      <p:sp>
        <p:nvSpPr>
          <p:cNvPr id="20" name="Scroll: Horizontal 19">
            <a:extLst>
              <a:ext uri="{FF2B5EF4-FFF2-40B4-BE49-F238E27FC236}">
                <a16:creationId xmlns:a16="http://schemas.microsoft.com/office/drawing/2014/main" id="{1029FA92-E019-463B-B789-88824940006A}"/>
              </a:ext>
            </a:extLst>
          </p:cNvPr>
          <p:cNvSpPr/>
          <p:nvPr/>
        </p:nvSpPr>
        <p:spPr>
          <a:xfrm>
            <a:off x="9180194" y="2785354"/>
            <a:ext cx="2011680" cy="1102113"/>
          </a:xfrm>
          <a:prstGeom prst="horizontalScroll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13AB45-775D-471F-B350-C939E13F7096}"/>
              </a:ext>
            </a:extLst>
          </p:cNvPr>
          <p:cNvGrpSpPr/>
          <p:nvPr/>
        </p:nvGrpSpPr>
        <p:grpSpPr>
          <a:xfrm>
            <a:off x="8401616" y="-252631"/>
            <a:ext cx="3839735" cy="3681631"/>
            <a:chOff x="8373041" y="-252631"/>
            <a:chExt cx="3839735" cy="36816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7AE6B75-582C-4C0C-A292-1E8FD6E3B8BB}"/>
                </a:ext>
              </a:extLst>
            </p:cNvPr>
            <p:cNvGrpSpPr/>
            <p:nvPr/>
          </p:nvGrpSpPr>
          <p:grpSpPr>
            <a:xfrm>
              <a:off x="8373041" y="-252631"/>
              <a:ext cx="3839735" cy="3681631"/>
              <a:chOff x="8381476" y="-252631"/>
              <a:chExt cx="3839735" cy="368163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6B1CC66-F870-4A4C-995A-8D8DEFD5B700}"/>
                  </a:ext>
                </a:extLst>
              </p:cNvPr>
              <p:cNvGrpSpPr/>
              <p:nvPr/>
            </p:nvGrpSpPr>
            <p:grpSpPr>
              <a:xfrm>
                <a:off x="8381476" y="-252631"/>
                <a:ext cx="3839735" cy="3681631"/>
                <a:chOff x="8381476" y="-252631"/>
                <a:chExt cx="3839735" cy="3681631"/>
              </a:xfrm>
            </p:grpSpPr>
            <p:graphicFrame>
              <p:nvGraphicFramePr>
                <p:cNvPr id="18" name="Chart 17">
                  <a:extLst>
                    <a:ext uri="{FF2B5EF4-FFF2-40B4-BE49-F238E27FC236}">
                      <a16:creationId xmlns:a16="http://schemas.microsoft.com/office/drawing/2014/main" id="{7A664475-A4A2-42C8-910F-3D3D71A6028D}"/>
                    </a:ext>
                  </a:extLst>
                </p:cNvPr>
                <p:cNvGraphicFramePr>
                  <a:graphicFrameLocks/>
                </p:cNvGraphicFramePr>
                <p:nvPr/>
              </p:nvGraphicFramePr>
              <p:xfrm>
                <a:off x="8381476" y="-252631"/>
                <a:ext cx="3839735" cy="3681631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7F659170-2FA6-45F5-AD48-03AB394457CD}"/>
                    </a:ext>
                  </a:extLst>
                </p:cNvPr>
                <p:cNvSpPr/>
                <p:nvPr/>
              </p:nvSpPr>
              <p:spPr>
                <a:xfrm>
                  <a:off x="9136470" y="679039"/>
                  <a:ext cx="1349392" cy="50883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9CC3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GROWTH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CC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4C6F132-43B8-4984-8BBA-426108D98DD5}"/>
                  </a:ext>
                </a:extLst>
              </p:cNvPr>
              <p:cNvSpPr/>
              <p:nvPr/>
            </p:nvSpPr>
            <p:spPr>
              <a:xfrm>
                <a:off x="9086759" y="2054019"/>
                <a:ext cx="1722485" cy="5088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PERFORMANCE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5944957-203C-434C-8E84-E3563A9ADB3F}"/>
                </a:ext>
              </a:extLst>
            </p:cNvPr>
            <p:cNvSpPr/>
            <p:nvPr/>
          </p:nvSpPr>
          <p:spPr>
            <a:xfrm>
              <a:off x="9077474" y="1226288"/>
              <a:ext cx="1037633" cy="6328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1D3E0B5B-16CF-4F1A-B713-23C63E178D11}"/>
              </a:ext>
            </a:extLst>
          </p:cNvPr>
          <p:cNvSpPr/>
          <p:nvPr/>
        </p:nvSpPr>
        <p:spPr>
          <a:xfrm>
            <a:off x="3565192" y="1143333"/>
            <a:ext cx="5182081" cy="855927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D207C5-E50B-49EE-BA72-2E42C35B6F96}"/>
              </a:ext>
            </a:extLst>
          </p:cNvPr>
          <p:cNvGrpSpPr/>
          <p:nvPr/>
        </p:nvGrpSpPr>
        <p:grpSpPr>
          <a:xfrm>
            <a:off x="8148361" y="3386047"/>
            <a:ext cx="3710707" cy="3248669"/>
            <a:chOff x="8434920" y="-155423"/>
            <a:chExt cx="3544099" cy="333601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3039852-4BE1-4A74-9D78-979E37E904A4}"/>
                </a:ext>
              </a:extLst>
            </p:cNvPr>
            <p:cNvGrpSpPr/>
            <p:nvPr/>
          </p:nvGrpSpPr>
          <p:grpSpPr>
            <a:xfrm>
              <a:off x="8434920" y="-155423"/>
              <a:ext cx="3544099" cy="3336011"/>
              <a:chOff x="8443355" y="-155423"/>
              <a:chExt cx="3544099" cy="3336011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445FEE4-BC39-4766-8368-82B9CB212F4A}"/>
                  </a:ext>
                </a:extLst>
              </p:cNvPr>
              <p:cNvGrpSpPr/>
              <p:nvPr/>
            </p:nvGrpSpPr>
            <p:grpSpPr>
              <a:xfrm>
                <a:off x="8443355" y="-155423"/>
                <a:ext cx="3544099" cy="3336011"/>
                <a:chOff x="8443355" y="-155423"/>
                <a:chExt cx="3544099" cy="3336011"/>
              </a:xfrm>
            </p:grpSpPr>
            <p:graphicFrame>
              <p:nvGraphicFramePr>
                <p:cNvPr id="27" name="Chart 26">
                  <a:extLst>
                    <a:ext uri="{FF2B5EF4-FFF2-40B4-BE49-F238E27FC236}">
                      <a16:creationId xmlns:a16="http://schemas.microsoft.com/office/drawing/2014/main" id="{D765E629-B4B0-46E5-BE48-DDB2AFACCFD7}"/>
                    </a:ext>
                  </a:extLst>
                </p:cNvPr>
                <p:cNvGraphicFramePr>
                  <a:graphicFrameLocks/>
                </p:cNvGraphicFramePr>
                <p:nvPr/>
              </p:nvGraphicFramePr>
              <p:xfrm>
                <a:off x="8443355" y="-155423"/>
                <a:ext cx="3544099" cy="3336011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7513FEA-5C98-4656-85D6-E6A4E5DD8C09}"/>
                    </a:ext>
                  </a:extLst>
                </p:cNvPr>
                <p:cNvSpPr/>
                <p:nvPr/>
              </p:nvSpPr>
              <p:spPr>
                <a:xfrm>
                  <a:off x="9136470" y="679039"/>
                  <a:ext cx="1349392" cy="50883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9CC3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GROWTH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CC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8A70AA9-F930-40FC-B69D-C7C696FD09D1}"/>
                  </a:ext>
                </a:extLst>
              </p:cNvPr>
              <p:cNvSpPr/>
              <p:nvPr/>
            </p:nvSpPr>
            <p:spPr>
              <a:xfrm>
                <a:off x="9059259" y="2032419"/>
                <a:ext cx="1722485" cy="5088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PERFORMANCE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5F77E6-2B73-4717-A850-716CE6A2A4F8}"/>
                </a:ext>
              </a:extLst>
            </p:cNvPr>
            <p:cNvSpPr/>
            <p:nvPr/>
          </p:nvSpPr>
          <p:spPr>
            <a:xfrm>
              <a:off x="9077474" y="1226288"/>
              <a:ext cx="1037633" cy="6328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</a:t>
              </a:r>
            </a:p>
          </p:txBody>
        </p:sp>
      </p:grp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A0DD7C78-B8CC-4D4C-A279-64DFA3EDEB90}"/>
              </a:ext>
            </a:extLst>
          </p:cNvPr>
          <p:cNvSpPr/>
          <p:nvPr/>
        </p:nvSpPr>
        <p:spPr>
          <a:xfrm>
            <a:off x="3248139" y="4629613"/>
            <a:ext cx="5182081" cy="855927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rrow: Up-Down 29">
            <a:extLst>
              <a:ext uri="{FF2B5EF4-FFF2-40B4-BE49-F238E27FC236}">
                <a16:creationId xmlns:a16="http://schemas.microsoft.com/office/drawing/2014/main" id="{8008CB38-01D5-4FD6-9283-07E489534D58}"/>
              </a:ext>
            </a:extLst>
          </p:cNvPr>
          <p:cNvSpPr/>
          <p:nvPr/>
        </p:nvSpPr>
        <p:spPr>
          <a:xfrm>
            <a:off x="10332930" y="2133861"/>
            <a:ext cx="1494679" cy="2619304"/>
          </a:xfrm>
          <a:prstGeom prst="upDownArrow">
            <a:avLst>
              <a:gd name="adj1" fmla="val 62585"/>
              <a:gd name="adj2" fmla="val 3627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(30%)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30FBF93-8A01-4A67-A8B8-13FE52A32482}"/>
              </a:ext>
            </a:extLst>
          </p:cNvPr>
          <p:cNvSpPr/>
          <p:nvPr/>
        </p:nvSpPr>
        <p:spPr>
          <a:xfrm>
            <a:off x="70093" y="772936"/>
            <a:ext cx="2628515" cy="531212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70% of the overall rating is based on whichever is best: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Performance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9BAFDA91-D25A-E888-01A7-D0C17F61C58F}"/>
              </a:ext>
            </a:extLst>
          </p:cNvPr>
          <p:cNvSpPr/>
          <p:nvPr/>
        </p:nvSpPr>
        <p:spPr>
          <a:xfrm>
            <a:off x="599440" y="1882036"/>
            <a:ext cx="11107786" cy="3571240"/>
          </a:xfrm>
          <a:prstGeom prst="wave">
            <a:avLst/>
          </a:prstGeom>
          <a:solidFill>
            <a:srgbClr val="990099"/>
          </a:solidFill>
          <a:ln w="79375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For campuses, there are no proposed changes to</a:t>
            </a:r>
          </a:p>
          <a:p>
            <a:pPr algn="ctr"/>
            <a:r>
              <a:rPr lang="en-US" sz="6000" dirty="0"/>
              <a:t>THE BIG PICTURE</a:t>
            </a:r>
          </a:p>
        </p:txBody>
      </p:sp>
    </p:spTree>
    <p:extLst>
      <p:ext uri="{BB962C8B-B14F-4D97-AF65-F5344CB8AC3E}">
        <p14:creationId xmlns:p14="http://schemas.microsoft.com/office/powerpoint/2010/main" val="277638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0" grpId="0" animBg="1"/>
      <p:bldP spid="31" grpId="0" animBg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07C5C2C-AF99-4F1D-AE10-14A54E2DDE51}"/>
              </a:ext>
            </a:extLst>
          </p:cNvPr>
          <p:cNvGrpSpPr/>
          <p:nvPr/>
        </p:nvGrpSpPr>
        <p:grpSpPr>
          <a:xfrm>
            <a:off x="74826" y="1562565"/>
            <a:ext cx="4882196" cy="4140005"/>
            <a:chOff x="5829714" y="1414600"/>
            <a:chExt cx="4882196" cy="4140005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A9608D87-8E75-41EA-A194-F1159F994EF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829714" y="1414600"/>
            <a:ext cx="4882196" cy="41400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FB1BD738-8FBC-4A32-BE25-E545B3961352}"/>
                </a:ext>
              </a:extLst>
            </p:cNvPr>
            <p:cNvSpPr txBox="1">
              <a:spLocks/>
            </p:cNvSpPr>
            <p:nvPr/>
          </p:nvSpPr>
          <p:spPr>
            <a:xfrm>
              <a:off x="6659738" y="2766896"/>
              <a:ext cx="1512629" cy="19493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344488" marR="0" indent="-344488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 sz="2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800100" marR="0" indent="-3429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58888" marR="0" indent="-344488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 sz="20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58938" marR="0" indent="-287338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marR="0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(best of Domains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I, II-A or II-B)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90A52E69-4E10-48C1-8954-8D804D753E80}"/>
                </a:ext>
              </a:extLst>
            </p:cNvPr>
            <p:cNvSpPr txBox="1">
              <a:spLocks/>
            </p:cNvSpPr>
            <p:nvPr/>
          </p:nvSpPr>
          <p:spPr>
            <a:xfrm>
              <a:off x="8759144" y="2731384"/>
              <a:ext cx="1310776" cy="14796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44488" indent="-344488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Wingdings" panose="05000000000000000000" pitchFamily="2" charset="2"/>
                <a:buChar char="Ø"/>
                <a:defRPr sz="2400" kern="1200">
                  <a:solidFill>
                    <a:srgbClr val="777776"/>
                  </a:solidFill>
                  <a:latin typeface="+mn-lt"/>
                  <a:ea typeface="+mn-ea"/>
                  <a:cs typeface="+mn-cs"/>
                </a:defRPr>
              </a:lvl1pPr>
              <a:lvl2pPr marL="800100" indent="-3429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q"/>
                <a:defRPr sz="2000" kern="1200">
                  <a:solidFill>
                    <a:srgbClr val="777776"/>
                  </a:solidFill>
                  <a:latin typeface="+mn-lt"/>
                  <a:ea typeface="+mn-ea"/>
                  <a:cs typeface="+mn-cs"/>
                </a:defRPr>
              </a:lvl2pPr>
              <a:lvl3pPr marL="1258888" indent="-3444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v"/>
                <a:defRPr sz="1800" kern="1200">
                  <a:solidFill>
                    <a:srgbClr val="777776"/>
                  </a:solidFill>
                  <a:latin typeface="+mn-lt"/>
                  <a:ea typeface="+mn-ea"/>
                  <a:cs typeface="+mn-cs"/>
                </a:defRPr>
              </a:lvl3pPr>
              <a:lvl4pPr marL="1714500" indent="-3429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q"/>
                <a:defRPr sz="1600" kern="1200">
                  <a:solidFill>
                    <a:srgbClr val="777776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77777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(Domain III)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FF896DE-B383-4198-A0EA-63685FD6FBF7}"/>
              </a:ext>
            </a:extLst>
          </p:cNvPr>
          <p:cNvGrpSpPr/>
          <p:nvPr/>
        </p:nvGrpSpPr>
        <p:grpSpPr>
          <a:xfrm>
            <a:off x="7251899" y="1574982"/>
            <a:ext cx="4882196" cy="4140005"/>
            <a:chOff x="5829714" y="1414600"/>
            <a:chExt cx="4882196" cy="4140005"/>
          </a:xfrm>
        </p:grpSpPr>
        <p:graphicFrame>
          <p:nvGraphicFramePr>
            <p:cNvPr id="62" name="Chart 61">
              <a:extLst>
                <a:ext uri="{FF2B5EF4-FFF2-40B4-BE49-F238E27FC236}">
                  <a16:creationId xmlns:a16="http://schemas.microsoft.com/office/drawing/2014/main" id="{7099DD0A-4E8F-4676-ABBD-C70F7C6A72A6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829714" y="1414600"/>
            <a:ext cx="4882196" cy="41400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2C00DC27-03D7-4405-A1F8-419DCCE1501D}"/>
                </a:ext>
              </a:extLst>
            </p:cNvPr>
            <p:cNvSpPr txBox="1">
              <a:spLocks/>
            </p:cNvSpPr>
            <p:nvPr/>
          </p:nvSpPr>
          <p:spPr>
            <a:xfrm>
              <a:off x="6659738" y="2766896"/>
              <a:ext cx="1512629" cy="19493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344488" marR="0" indent="-344488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 sz="2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800100" marR="0" indent="-3429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58888" marR="0" indent="-344488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 sz="20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58938" marR="0" indent="-287338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marR="0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(best of Domains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I, II-A or II-B)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46A87717-041F-4FB8-95B3-E13C2997AE3F}"/>
                </a:ext>
              </a:extLst>
            </p:cNvPr>
            <p:cNvSpPr txBox="1">
              <a:spLocks/>
            </p:cNvSpPr>
            <p:nvPr/>
          </p:nvSpPr>
          <p:spPr>
            <a:xfrm>
              <a:off x="8759144" y="2731384"/>
              <a:ext cx="1310776" cy="14796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344488" indent="-344488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Wingdings" panose="05000000000000000000" pitchFamily="2" charset="2"/>
                <a:buChar char="Ø"/>
                <a:defRPr sz="2400" kern="1200">
                  <a:solidFill>
                    <a:srgbClr val="777776"/>
                  </a:solidFill>
                  <a:latin typeface="+mn-lt"/>
                  <a:ea typeface="+mn-ea"/>
                  <a:cs typeface="+mn-cs"/>
                </a:defRPr>
              </a:lvl1pPr>
              <a:lvl2pPr marL="800100" indent="-3429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q"/>
                <a:defRPr sz="2000" kern="1200">
                  <a:solidFill>
                    <a:srgbClr val="777776"/>
                  </a:solidFill>
                  <a:latin typeface="+mn-lt"/>
                  <a:ea typeface="+mn-ea"/>
                  <a:cs typeface="+mn-cs"/>
                </a:defRPr>
              </a:lvl2pPr>
              <a:lvl3pPr marL="1258888" indent="-34448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v"/>
                <a:defRPr sz="1800" kern="1200">
                  <a:solidFill>
                    <a:srgbClr val="777776"/>
                  </a:solidFill>
                  <a:latin typeface="+mn-lt"/>
                  <a:ea typeface="+mn-ea"/>
                  <a:cs typeface="+mn-cs"/>
                </a:defRPr>
              </a:lvl3pPr>
              <a:lvl4pPr marL="1714500" indent="-3429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q"/>
                <a:defRPr sz="1600" kern="1200">
                  <a:solidFill>
                    <a:srgbClr val="777776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77777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(Domain III)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7134539-D938-4653-BBF1-49F2A713D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03" y="54288"/>
            <a:ext cx="11791338" cy="90683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tabLst>
                <a:tab pos="457200" algn="l"/>
              </a:tabLst>
            </a:pPr>
            <a:r>
              <a:rPr lang="en-US" sz="3600" dirty="0">
                <a:solidFill>
                  <a:srgbClr val="990099"/>
                </a:solidFill>
              </a:rPr>
              <a:t>A-F in 2023 is </a:t>
            </a:r>
            <a:r>
              <a:rPr lang="en-US" sz="3600" b="1" u="sng" dirty="0">
                <a:solidFill>
                  <a:srgbClr val="990099"/>
                </a:solidFill>
              </a:rPr>
              <a:t>still</a:t>
            </a:r>
            <a:r>
              <a:rPr lang="en-US" sz="3600" dirty="0">
                <a:solidFill>
                  <a:srgbClr val="990099"/>
                </a:solidFill>
              </a:rPr>
              <a:t> a </a:t>
            </a:r>
            <a:r>
              <a:rPr lang="en-US" sz="3600" b="1" dirty="0">
                <a:solidFill>
                  <a:srgbClr val="990099"/>
                </a:solidFill>
              </a:rPr>
              <a:t>STRENGTHS-BASED</a:t>
            </a:r>
            <a:r>
              <a:rPr lang="en-US" sz="3600" dirty="0">
                <a:solidFill>
                  <a:srgbClr val="990099"/>
                </a:solidFill>
              </a:rPr>
              <a:t> system …</a:t>
            </a:r>
            <a:endParaRPr lang="en-US" sz="1800" dirty="0">
              <a:solidFill>
                <a:srgbClr val="990099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7E1171F-218C-4C1B-8064-D614EE0F4895}"/>
              </a:ext>
            </a:extLst>
          </p:cNvPr>
          <p:cNvGrpSpPr/>
          <p:nvPr/>
        </p:nvGrpSpPr>
        <p:grpSpPr>
          <a:xfrm>
            <a:off x="251806" y="1561597"/>
            <a:ext cx="4524524" cy="4140005"/>
            <a:chOff x="4044857" y="1471395"/>
            <a:chExt cx="4524524" cy="4140005"/>
          </a:xfrm>
        </p:grpSpPr>
        <p:graphicFrame>
          <p:nvGraphicFramePr>
            <p:cNvPr id="49" name="Chart 48">
              <a:extLst>
                <a:ext uri="{FF2B5EF4-FFF2-40B4-BE49-F238E27FC236}">
                  <a16:creationId xmlns:a16="http://schemas.microsoft.com/office/drawing/2014/main" id="{F1966A24-3508-4695-B613-1250C9AFBC4F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044857" y="1471395"/>
            <a:ext cx="4524524" cy="41400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961B7B30-C362-4BC1-A1C7-50DE1BF88368}"/>
                </a:ext>
              </a:extLst>
            </p:cNvPr>
            <p:cNvSpPr txBox="1">
              <a:spLocks/>
            </p:cNvSpPr>
            <p:nvPr/>
          </p:nvSpPr>
          <p:spPr>
            <a:xfrm>
              <a:off x="4616388" y="2614474"/>
              <a:ext cx="1645794" cy="1686757"/>
            </a:xfrm>
            <a:prstGeom prst="rect">
              <a:avLst/>
            </a:prstGeom>
          </p:spPr>
          <p:txBody>
            <a:bodyPr vert="horz" lIns="6724" tIns="0" rIns="6724" bIns="0" rtlCol="0" anchor="ctr">
              <a:noAutofit/>
            </a:bodyPr>
            <a:lstStyle>
              <a:lvl1pPr marL="233172" indent="-233172" algn="l" defTabSz="932688" rtl="0" eaLnBrk="1" latinLnBrk="0" hangingPunct="1">
                <a:lnSpc>
                  <a:spcPct val="90000"/>
                </a:lnSpc>
                <a:spcBef>
                  <a:spcPts val="1020"/>
                </a:spcBef>
                <a:buFont typeface="Arial" panose="020B0604020202020204" pitchFamily="34" charset="0"/>
                <a:buChar char="•"/>
                <a:defRPr sz="285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9516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24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65860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204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8548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4892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236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580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3924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Growth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31F6175-7C68-4C06-9B17-10AA939CBB80}"/>
              </a:ext>
            </a:extLst>
          </p:cNvPr>
          <p:cNvGrpSpPr/>
          <p:nvPr/>
        </p:nvGrpSpPr>
        <p:grpSpPr>
          <a:xfrm>
            <a:off x="-223550" y="1036010"/>
            <a:ext cx="5858662" cy="5071048"/>
            <a:chOff x="3847028" y="1186180"/>
            <a:chExt cx="5858662" cy="5071048"/>
          </a:xfrm>
        </p:grpSpPr>
        <p:graphicFrame>
          <p:nvGraphicFramePr>
            <p:cNvPr id="52" name="Chart 51">
              <a:extLst>
                <a:ext uri="{FF2B5EF4-FFF2-40B4-BE49-F238E27FC236}">
                  <a16:creationId xmlns:a16="http://schemas.microsoft.com/office/drawing/2014/main" id="{E9F43339-C33B-4322-8198-11165309B7B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847028" y="1186180"/>
            <a:ext cx="5858662" cy="50710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91AFB0B6-3FD7-4AD6-9094-F6F7B10635E3}"/>
                </a:ext>
              </a:extLst>
            </p:cNvPr>
            <p:cNvSpPr txBox="1">
              <a:spLocks/>
            </p:cNvSpPr>
            <p:nvPr/>
          </p:nvSpPr>
          <p:spPr>
            <a:xfrm rot="19262017">
              <a:off x="6826948" y="2425149"/>
              <a:ext cx="1522616" cy="804028"/>
            </a:xfrm>
            <a:prstGeom prst="round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344488" marR="0" indent="-344488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 sz="2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800100" marR="0" indent="-3429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58888" marR="0" indent="-344488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 sz="20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58938" marR="0" indent="-287338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marR="0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Academic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Achievement</a:t>
              </a: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1A4602E2-F3DB-4835-ABED-D96499ACAE50}"/>
                </a:ext>
              </a:extLst>
            </p:cNvPr>
            <p:cNvSpPr txBox="1">
              <a:spLocks/>
            </p:cNvSpPr>
            <p:nvPr/>
          </p:nvSpPr>
          <p:spPr>
            <a:xfrm rot="21437990">
              <a:off x="7046074" y="3354932"/>
              <a:ext cx="1522616" cy="804028"/>
            </a:xfrm>
            <a:prstGeom prst="round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344488" marR="0" indent="-344488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 sz="2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800100" marR="0" indent="-3429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58888" marR="0" indent="-344488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 sz="20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58938" marR="0" indent="-287338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marR="0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Growth</a:t>
              </a: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E758282F-5FDA-4B46-92C5-1F4633E278E1}"/>
                </a:ext>
              </a:extLst>
            </p:cNvPr>
            <p:cNvSpPr txBox="1">
              <a:spLocks/>
            </p:cNvSpPr>
            <p:nvPr/>
          </p:nvSpPr>
          <p:spPr>
            <a:xfrm rot="1899558">
              <a:off x="7102566" y="4157360"/>
              <a:ext cx="1367434" cy="752316"/>
            </a:xfrm>
            <a:prstGeom prst="round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344488" marR="0" indent="-344488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 sz="2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800100" marR="0" indent="-3429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58888" marR="0" indent="-344488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 sz="20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58938" marR="0" indent="-287338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marR="0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 Proficiency</a:t>
              </a: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80783A76-1E4F-4421-B755-28B4153C7ACF}"/>
                </a:ext>
              </a:extLst>
            </p:cNvPr>
            <p:cNvSpPr txBox="1">
              <a:spLocks/>
            </p:cNvSpPr>
            <p:nvPr/>
          </p:nvSpPr>
          <p:spPr>
            <a:xfrm rot="2499707">
              <a:off x="6845100" y="4537405"/>
              <a:ext cx="1937665" cy="752316"/>
            </a:xfrm>
            <a:prstGeom prst="round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344488" marR="0" indent="-344488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 sz="2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800100" marR="0" indent="-3429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58888" marR="0" indent="-344488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 sz="20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58938" marR="0" indent="-287338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marR="0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STAAR Performance</a:t>
              </a:r>
            </a:p>
          </p:txBody>
        </p:sp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6FEB052-D4B7-46C4-AA00-62F2FA887CFF}"/>
              </a:ext>
            </a:extLst>
          </p:cNvPr>
          <p:cNvSpPr txBox="1">
            <a:spLocks/>
          </p:cNvSpPr>
          <p:nvPr/>
        </p:nvSpPr>
        <p:spPr>
          <a:xfrm>
            <a:off x="2618994" y="719058"/>
            <a:ext cx="7244260" cy="955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4488" marR="0" indent="-344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marR="0" indent="-344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8938" marR="0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99CC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 if GROWTH is what we do best …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82A9F02-7963-4321-B3C8-55637054A969}"/>
              </a:ext>
            </a:extLst>
          </p:cNvPr>
          <p:cNvSpPr txBox="1">
            <a:spLocks/>
          </p:cNvSpPr>
          <p:nvPr/>
        </p:nvSpPr>
        <p:spPr>
          <a:xfrm>
            <a:off x="1032103" y="5647857"/>
            <a:ext cx="2928041" cy="1106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elementary and middle schools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4255AA90-543F-4EA4-A90B-E715E4C2C13D}"/>
              </a:ext>
            </a:extLst>
          </p:cNvPr>
          <p:cNvSpPr txBox="1">
            <a:spLocks/>
          </p:cNvSpPr>
          <p:nvPr/>
        </p:nvSpPr>
        <p:spPr>
          <a:xfrm>
            <a:off x="8278656" y="5650210"/>
            <a:ext cx="2928041" cy="1106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high schools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B0E170F-1083-4993-B92E-38823AE493B8}"/>
              </a:ext>
            </a:extLst>
          </p:cNvPr>
          <p:cNvGrpSpPr/>
          <p:nvPr/>
        </p:nvGrpSpPr>
        <p:grpSpPr>
          <a:xfrm>
            <a:off x="7435832" y="1562565"/>
            <a:ext cx="4524524" cy="4140005"/>
            <a:chOff x="4044857" y="1471395"/>
            <a:chExt cx="4524524" cy="4140005"/>
          </a:xfrm>
        </p:grpSpPr>
        <p:graphicFrame>
          <p:nvGraphicFramePr>
            <p:cNvPr id="59" name="Chart 58">
              <a:extLst>
                <a:ext uri="{FF2B5EF4-FFF2-40B4-BE49-F238E27FC236}">
                  <a16:creationId xmlns:a16="http://schemas.microsoft.com/office/drawing/2014/main" id="{7A0E924E-2E8C-487A-A054-30B530E33C6F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044857" y="1471395"/>
            <a:ext cx="4524524" cy="41400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7989E77B-936F-4157-999A-CCA2F199E16C}"/>
                </a:ext>
              </a:extLst>
            </p:cNvPr>
            <p:cNvSpPr txBox="1">
              <a:spLocks/>
            </p:cNvSpPr>
            <p:nvPr/>
          </p:nvSpPr>
          <p:spPr>
            <a:xfrm>
              <a:off x="4616388" y="2614474"/>
              <a:ext cx="1645794" cy="1686757"/>
            </a:xfrm>
            <a:prstGeom prst="rect">
              <a:avLst/>
            </a:prstGeom>
          </p:spPr>
          <p:txBody>
            <a:bodyPr vert="horz" lIns="6724" tIns="0" rIns="6724" bIns="0" rtlCol="0" anchor="ctr">
              <a:noAutofit/>
            </a:bodyPr>
            <a:lstStyle>
              <a:lvl1pPr marL="233172" indent="-233172" algn="l" defTabSz="932688" rtl="0" eaLnBrk="1" latinLnBrk="0" hangingPunct="1">
                <a:lnSpc>
                  <a:spcPct val="90000"/>
                </a:lnSpc>
                <a:spcBef>
                  <a:spcPts val="1020"/>
                </a:spcBef>
                <a:buFont typeface="Arial" panose="020B0604020202020204" pitchFamily="34" charset="0"/>
                <a:buChar char="•"/>
                <a:defRPr sz="285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9516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24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65860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204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8548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4892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236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580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3924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Growth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3B16A5F-A1A1-494B-A42B-1AF8AF278F17}"/>
              </a:ext>
            </a:extLst>
          </p:cNvPr>
          <p:cNvGrpSpPr/>
          <p:nvPr/>
        </p:nvGrpSpPr>
        <p:grpSpPr>
          <a:xfrm>
            <a:off x="6493838" y="210976"/>
            <a:ext cx="7244261" cy="6855316"/>
            <a:chOff x="-468109" y="2672179"/>
            <a:chExt cx="3695149" cy="2956264"/>
          </a:xfrm>
        </p:grpSpPr>
        <p:graphicFrame>
          <p:nvGraphicFramePr>
            <p:cNvPr id="66" name="Chart 65">
              <a:extLst>
                <a:ext uri="{FF2B5EF4-FFF2-40B4-BE49-F238E27FC236}">
                  <a16:creationId xmlns:a16="http://schemas.microsoft.com/office/drawing/2014/main" id="{262BEFD2-8916-45E6-9D98-CFA1AEACEBDE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-468109" y="2672179"/>
            <a:ext cx="3695149" cy="29562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ADC15AEF-B603-49FD-A96D-CFAFD9E4C196}"/>
                </a:ext>
              </a:extLst>
            </p:cNvPr>
            <p:cNvSpPr txBox="1">
              <a:spLocks/>
            </p:cNvSpPr>
            <p:nvPr/>
          </p:nvSpPr>
          <p:spPr>
            <a:xfrm rot="19719821">
              <a:off x="1338896" y="3594775"/>
              <a:ext cx="710630" cy="523147"/>
            </a:xfrm>
            <a:prstGeom prst="rect">
              <a:avLst/>
            </a:prstGeom>
          </p:spPr>
          <p:txBody>
            <a:bodyPr vert="horz" lIns="6724" tIns="0" rIns="6724" bIns="0" rtlCol="0" anchor="ctr">
              <a:noAutofit/>
            </a:bodyPr>
            <a:lstStyle>
              <a:lvl1pPr marL="233172" indent="-233172" algn="l" defTabSz="932688" rtl="0" eaLnBrk="1" latinLnBrk="0" hangingPunct="1">
                <a:lnSpc>
                  <a:spcPct val="90000"/>
                </a:lnSpc>
                <a:spcBef>
                  <a:spcPts val="1020"/>
                </a:spcBef>
                <a:buFont typeface="Arial" panose="020B0604020202020204" pitchFamily="34" charset="0"/>
                <a:buChar char="•"/>
                <a:defRPr sz="285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9516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24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65860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204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8548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4892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236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580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3924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Academic</a:t>
              </a:r>
            </a:p>
            <a:p>
              <a:pPr marL="0" marR="0" lvl="0" indent="0" algn="ct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Achievement</a:t>
              </a: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641638-C14E-4067-A1F0-A1459B871D53}"/>
                </a:ext>
              </a:extLst>
            </p:cNvPr>
            <p:cNvSpPr txBox="1">
              <a:spLocks/>
            </p:cNvSpPr>
            <p:nvPr/>
          </p:nvSpPr>
          <p:spPr>
            <a:xfrm rot="729728">
              <a:off x="1334804" y="4117605"/>
              <a:ext cx="966479" cy="284993"/>
            </a:xfrm>
            <a:prstGeom prst="rect">
              <a:avLst/>
            </a:prstGeom>
          </p:spPr>
          <p:txBody>
            <a:bodyPr vert="horz" lIns="6724" tIns="0" rIns="6724" bIns="0" rtlCol="0" anchor="ctr">
              <a:noAutofit/>
            </a:bodyPr>
            <a:lstStyle>
              <a:lvl1pPr marL="233172" indent="-233172" algn="l" defTabSz="932688" rtl="0" eaLnBrk="1" latinLnBrk="0" hangingPunct="1">
                <a:lnSpc>
                  <a:spcPct val="90000"/>
                </a:lnSpc>
                <a:spcBef>
                  <a:spcPts val="1020"/>
                </a:spcBef>
                <a:buFont typeface="Arial" panose="020B0604020202020204" pitchFamily="34" charset="0"/>
                <a:buChar char="•"/>
                <a:defRPr sz="285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9516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24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65860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204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8548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4892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236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580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3924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 Proficiency</a:t>
              </a:r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FDE34443-F282-4C7A-B31B-BB61F6C9A7C5}"/>
                </a:ext>
              </a:extLst>
            </p:cNvPr>
            <p:cNvSpPr txBox="1">
              <a:spLocks/>
            </p:cNvSpPr>
            <p:nvPr/>
          </p:nvSpPr>
          <p:spPr>
            <a:xfrm rot="1554427">
              <a:off x="1196346" y="4285485"/>
              <a:ext cx="954350" cy="297628"/>
            </a:xfrm>
            <a:prstGeom prst="rect">
              <a:avLst/>
            </a:prstGeom>
          </p:spPr>
          <p:txBody>
            <a:bodyPr vert="horz" lIns="6724" tIns="0" rIns="6724" bIns="0" rtlCol="0" anchor="ctr">
              <a:noAutofit/>
            </a:bodyPr>
            <a:lstStyle>
              <a:lvl1pPr marL="233172" indent="-233172" algn="l" defTabSz="932688" rtl="0" eaLnBrk="1" latinLnBrk="0" hangingPunct="1">
                <a:lnSpc>
                  <a:spcPct val="90000"/>
                </a:lnSpc>
                <a:spcBef>
                  <a:spcPts val="1020"/>
                </a:spcBef>
                <a:buFont typeface="Arial" panose="020B0604020202020204" pitchFamily="34" charset="0"/>
                <a:buChar char="•"/>
                <a:defRPr sz="285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9516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24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65860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204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8548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4892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236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580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3924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Fed CCMR</a:t>
              </a: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F9C2D9DB-C17F-471A-AF4A-631487D8CBAD}"/>
                </a:ext>
              </a:extLst>
            </p:cNvPr>
            <p:cNvSpPr txBox="1">
              <a:spLocks/>
            </p:cNvSpPr>
            <p:nvPr/>
          </p:nvSpPr>
          <p:spPr>
            <a:xfrm>
              <a:off x="1500597" y="3963927"/>
              <a:ext cx="890138" cy="369719"/>
            </a:xfrm>
            <a:prstGeom prst="rect">
              <a:avLst/>
            </a:prstGeom>
          </p:spPr>
          <p:txBody>
            <a:bodyPr vert="horz" lIns="6724" tIns="0" rIns="6724" bIns="0" rtlCol="0" anchor="ctr">
              <a:noAutofit/>
            </a:bodyPr>
            <a:lstStyle>
              <a:lvl1pPr marL="233172" indent="-233172" algn="l" defTabSz="932688" rtl="0" eaLnBrk="1" latinLnBrk="0" hangingPunct="1">
                <a:lnSpc>
                  <a:spcPct val="90000"/>
                </a:lnSpc>
                <a:spcBef>
                  <a:spcPts val="1020"/>
                </a:spcBef>
                <a:buFont typeface="Arial" panose="020B0604020202020204" pitchFamily="34" charset="0"/>
                <a:buChar char="•"/>
                <a:defRPr sz="285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9516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24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65860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32204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98548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4892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236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580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3924" indent="-233172" algn="l" defTabSz="932688" rtl="0" eaLnBrk="1" latinLnBrk="0" hangingPunct="1">
                <a:lnSpc>
                  <a:spcPct val="90000"/>
                </a:lnSpc>
                <a:spcBef>
                  <a:spcPts val="510"/>
                </a:spcBef>
                <a:buFont typeface="Arial" panose="020B0604020202020204" pitchFamily="34" charset="0"/>
                <a:buChar char="•"/>
                <a:defRPr sz="18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Fed 4-Year Grad Rate</a:t>
              </a:r>
            </a:p>
          </p:txBody>
        </p:sp>
      </p:grp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A14BFF82-8B8B-4A33-838F-08156F95960E}"/>
              </a:ext>
            </a:extLst>
          </p:cNvPr>
          <p:cNvSpPr txBox="1">
            <a:spLocks/>
          </p:cNvSpPr>
          <p:nvPr/>
        </p:nvSpPr>
        <p:spPr>
          <a:xfrm>
            <a:off x="4528065" y="1674671"/>
            <a:ext cx="2129022" cy="1762527"/>
          </a:xfrm>
          <a:prstGeom prst="leftArrow">
            <a:avLst>
              <a:gd name="adj1" fmla="val 52674"/>
              <a:gd name="adj2" fmla="val 50000"/>
            </a:avLst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4488" marR="0" indent="-344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marR="0" indent="-344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8938" marR="0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85%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FC3FC3F6-D9E8-4C6D-A4F0-267FB106827E}"/>
              </a:ext>
            </a:extLst>
          </p:cNvPr>
          <p:cNvSpPr txBox="1">
            <a:spLocks/>
          </p:cNvSpPr>
          <p:nvPr/>
        </p:nvSpPr>
        <p:spPr>
          <a:xfrm>
            <a:off x="5598586" y="3095005"/>
            <a:ext cx="2129022" cy="1762527"/>
          </a:xfrm>
          <a:prstGeom prst="rightArrow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4488" marR="0" indent="-344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marR="0" indent="-344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8938" marR="0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70%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DA09B470-3BD3-427A-A17E-197B2D72A50C}"/>
              </a:ext>
            </a:extLst>
          </p:cNvPr>
          <p:cNvGraphicFramePr>
            <a:graphicFrameLocks noGrp="1"/>
          </p:cNvGraphicFramePr>
          <p:nvPr/>
        </p:nvGraphicFramePr>
        <p:xfrm>
          <a:off x="4413666" y="5104280"/>
          <a:ext cx="3435600" cy="1652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5600">
                  <a:extLst>
                    <a:ext uri="{9D8B030D-6E8A-4147-A177-3AD203B41FA5}">
                      <a16:colId xmlns:a16="http://schemas.microsoft.com/office/drawing/2014/main" val="204933767"/>
                    </a:ext>
                  </a:extLst>
                </a:gridCol>
              </a:tblGrid>
              <a:tr h="6016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Growth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092946"/>
                  </a:ext>
                </a:extLst>
              </a:tr>
              <a:tr h="1050679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RLA (Gr. 4 through Eng. II)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Math (Gr. 4 through Algebra I)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22906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693A422-087A-414D-BDC2-4CC694EC76C2}"/>
              </a:ext>
            </a:extLst>
          </p:cNvPr>
          <p:cNvSpPr/>
          <p:nvPr/>
        </p:nvSpPr>
        <p:spPr>
          <a:xfrm>
            <a:off x="8159451" y="3930462"/>
            <a:ext cx="2045102" cy="1106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High Schools, based on 1</a:t>
            </a:r>
            <a:r>
              <a:rPr kumimoji="0" lang="en-US" sz="1400" b="1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 takers of:</a:t>
            </a:r>
          </a:p>
          <a:p>
            <a:pPr marL="34290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I</a:t>
            </a:r>
          </a:p>
          <a:p>
            <a:pPr marL="34290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II</a:t>
            </a:r>
          </a:p>
          <a:p>
            <a:pPr marL="34290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Algebra I</a:t>
            </a:r>
          </a:p>
        </p:txBody>
      </p:sp>
    </p:spTree>
    <p:extLst>
      <p:ext uri="{BB962C8B-B14F-4D97-AF65-F5344CB8AC3E}">
        <p14:creationId xmlns:p14="http://schemas.microsoft.com/office/powerpoint/2010/main" val="152286520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7" grpId="0"/>
      <p:bldP spid="48" grpId="0"/>
      <p:bldP spid="58" grpId="0" animBg="1"/>
      <p:bldP spid="71" grpId="0" animBg="1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C30B4F-EF4B-41DC-AFF8-70716E7246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000" y="50489"/>
            <a:ext cx="10470759" cy="6766560"/>
          </a:xfrm>
          <a:prstGeom prst="rect">
            <a:avLst/>
          </a:prstGeom>
          <a:ln w="38100" cap="sq">
            <a:solidFill>
              <a:srgbClr val="99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F9B0FA7-8DFD-472A-A7EE-38CC3E845884}"/>
              </a:ext>
            </a:extLst>
          </p:cNvPr>
          <p:cNvSpPr/>
          <p:nvPr/>
        </p:nvSpPr>
        <p:spPr>
          <a:xfrm>
            <a:off x="116237" y="663497"/>
            <a:ext cx="1806498" cy="2121857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elementary and middle schools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F66F653-A833-476D-963C-DC50BCF64BD4}"/>
              </a:ext>
            </a:extLst>
          </p:cNvPr>
          <p:cNvSpPr/>
          <p:nvPr/>
        </p:nvSpPr>
        <p:spPr>
          <a:xfrm>
            <a:off x="116237" y="3910361"/>
            <a:ext cx="1806498" cy="2121857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schools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districts)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E5E0F9B2-C832-4135-8729-E449520DBCF7}"/>
              </a:ext>
            </a:extLst>
          </p:cNvPr>
          <p:cNvSpPr/>
          <p:nvPr/>
        </p:nvSpPr>
        <p:spPr>
          <a:xfrm>
            <a:off x="2106026" y="2824976"/>
            <a:ext cx="2011680" cy="1102113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(Performance)</a:t>
            </a:r>
          </a:p>
        </p:txBody>
      </p:sp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D856B3E8-93EC-4BEC-A1FD-8F6016F55520}"/>
              </a:ext>
            </a:extLst>
          </p:cNvPr>
          <p:cNvSpPr/>
          <p:nvPr/>
        </p:nvSpPr>
        <p:spPr>
          <a:xfrm>
            <a:off x="4380870" y="2833336"/>
            <a:ext cx="2011680" cy="1102113"/>
          </a:xfrm>
          <a:prstGeom prst="horizontalScroll">
            <a:avLst/>
          </a:prstGeom>
          <a:solidFill>
            <a:srgbClr val="99CC3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II-A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(Growth)</a:t>
            </a:r>
          </a:p>
        </p:txBody>
      </p: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B01ECB4D-A89D-454E-A13F-C2EE88B873B1}"/>
              </a:ext>
            </a:extLst>
          </p:cNvPr>
          <p:cNvSpPr/>
          <p:nvPr/>
        </p:nvSpPr>
        <p:spPr>
          <a:xfrm>
            <a:off x="6638988" y="2833337"/>
            <a:ext cx="2011680" cy="1102113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II-B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(Performance)</a:t>
            </a:r>
          </a:p>
        </p:txBody>
      </p:sp>
      <p:sp>
        <p:nvSpPr>
          <p:cNvPr id="20" name="Scroll: Horizontal 19">
            <a:extLst>
              <a:ext uri="{FF2B5EF4-FFF2-40B4-BE49-F238E27FC236}">
                <a16:creationId xmlns:a16="http://schemas.microsoft.com/office/drawing/2014/main" id="{1029FA92-E019-463B-B789-88824940006A}"/>
              </a:ext>
            </a:extLst>
          </p:cNvPr>
          <p:cNvSpPr/>
          <p:nvPr/>
        </p:nvSpPr>
        <p:spPr>
          <a:xfrm>
            <a:off x="9180194" y="2785354"/>
            <a:ext cx="2011680" cy="1102113"/>
          </a:xfrm>
          <a:prstGeom prst="horizontalScroll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7FD9252-F183-F3A5-2DB7-EA7F8E1491A3}"/>
              </a:ext>
            </a:extLst>
          </p:cNvPr>
          <p:cNvSpPr/>
          <p:nvPr/>
        </p:nvSpPr>
        <p:spPr>
          <a:xfrm>
            <a:off x="2236316" y="133428"/>
            <a:ext cx="1303600" cy="957984"/>
          </a:xfrm>
          <a:prstGeom prst="downArrow">
            <a:avLst>
              <a:gd name="adj1" fmla="val 6155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2023?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5B7E691F-C772-C90E-F859-2178D0959FEC}"/>
              </a:ext>
            </a:extLst>
          </p:cNvPr>
          <p:cNvSpPr/>
          <p:nvPr/>
        </p:nvSpPr>
        <p:spPr>
          <a:xfrm>
            <a:off x="2575697" y="2950008"/>
            <a:ext cx="1303600" cy="957984"/>
          </a:xfrm>
          <a:prstGeom prst="downArrow">
            <a:avLst>
              <a:gd name="adj1" fmla="val 6155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2023?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BFF4CC4-8982-D4D3-00F3-D2F94BAB1A42}"/>
              </a:ext>
            </a:extLst>
          </p:cNvPr>
          <p:cNvSpPr/>
          <p:nvPr/>
        </p:nvSpPr>
        <p:spPr>
          <a:xfrm>
            <a:off x="6690432" y="171080"/>
            <a:ext cx="1303600" cy="957984"/>
          </a:xfrm>
          <a:prstGeom prst="downArrow">
            <a:avLst>
              <a:gd name="adj1" fmla="val 6155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2023?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286D0658-BAD9-A33A-2D5F-D81A0FB98179}"/>
              </a:ext>
            </a:extLst>
          </p:cNvPr>
          <p:cNvSpPr/>
          <p:nvPr/>
        </p:nvSpPr>
        <p:spPr>
          <a:xfrm>
            <a:off x="6845495" y="3231631"/>
            <a:ext cx="1303600" cy="957984"/>
          </a:xfrm>
          <a:prstGeom prst="downArrow">
            <a:avLst>
              <a:gd name="adj1" fmla="val 6155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2023?</a:t>
            </a:r>
          </a:p>
        </p:txBody>
      </p:sp>
    </p:spTree>
    <p:extLst>
      <p:ext uri="{BB962C8B-B14F-4D97-AF65-F5344CB8AC3E}">
        <p14:creationId xmlns:p14="http://schemas.microsoft.com/office/powerpoint/2010/main" val="354653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C30B4F-EF4B-41DC-AFF8-70716E7246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000" y="50489"/>
            <a:ext cx="10470759" cy="6766560"/>
          </a:xfrm>
          <a:prstGeom prst="rect">
            <a:avLst/>
          </a:prstGeom>
          <a:ln w="38100" cap="sq">
            <a:solidFill>
              <a:srgbClr val="99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F9B0FA7-8DFD-472A-A7EE-38CC3E845884}"/>
              </a:ext>
            </a:extLst>
          </p:cNvPr>
          <p:cNvSpPr/>
          <p:nvPr/>
        </p:nvSpPr>
        <p:spPr>
          <a:xfrm>
            <a:off x="116237" y="663497"/>
            <a:ext cx="1806498" cy="2121857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elementary and middle schools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F66F653-A833-476D-963C-DC50BCF64BD4}"/>
              </a:ext>
            </a:extLst>
          </p:cNvPr>
          <p:cNvSpPr/>
          <p:nvPr/>
        </p:nvSpPr>
        <p:spPr>
          <a:xfrm>
            <a:off x="116237" y="3910361"/>
            <a:ext cx="1806498" cy="2121857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schools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districts)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E5E0F9B2-C832-4135-8729-E449520DBCF7}"/>
              </a:ext>
            </a:extLst>
          </p:cNvPr>
          <p:cNvSpPr/>
          <p:nvPr/>
        </p:nvSpPr>
        <p:spPr>
          <a:xfrm>
            <a:off x="2106026" y="2824976"/>
            <a:ext cx="2011680" cy="1102113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(Performance)</a:t>
            </a:r>
          </a:p>
        </p:txBody>
      </p:sp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D856B3E8-93EC-4BEC-A1FD-8F6016F55520}"/>
              </a:ext>
            </a:extLst>
          </p:cNvPr>
          <p:cNvSpPr/>
          <p:nvPr/>
        </p:nvSpPr>
        <p:spPr>
          <a:xfrm>
            <a:off x="4380870" y="2833336"/>
            <a:ext cx="2011680" cy="1102113"/>
          </a:xfrm>
          <a:prstGeom prst="horizontalScroll">
            <a:avLst/>
          </a:prstGeom>
          <a:solidFill>
            <a:srgbClr val="99CC3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II-A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(Growth)</a:t>
            </a:r>
          </a:p>
        </p:txBody>
      </p: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B01ECB4D-A89D-454E-A13F-C2EE88B873B1}"/>
              </a:ext>
            </a:extLst>
          </p:cNvPr>
          <p:cNvSpPr/>
          <p:nvPr/>
        </p:nvSpPr>
        <p:spPr>
          <a:xfrm>
            <a:off x="6638988" y="2833337"/>
            <a:ext cx="2011680" cy="1102113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II-B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(Performance)</a:t>
            </a:r>
          </a:p>
        </p:txBody>
      </p:sp>
      <p:sp>
        <p:nvSpPr>
          <p:cNvPr id="20" name="Scroll: Horizontal 19">
            <a:extLst>
              <a:ext uri="{FF2B5EF4-FFF2-40B4-BE49-F238E27FC236}">
                <a16:creationId xmlns:a16="http://schemas.microsoft.com/office/drawing/2014/main" id="{1029FA92-E019-463B-B789-88824940006A}"/>
              </a:ext>
            </a:extLst>
          </p:cNvPr>
          <p:cNvSpPr/>
          <p:nvPr/>
        </p:nvSpPr>
        <p:spPr>
          <a:xfrm>
            <a:off x="9180194" y="2785354"/>
            <a:ext cx="2011680" cy="1102113"/>
          </a:xfrm>
          <a:prstGeom prst="horizontalScroll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88C9B0-04EC-3ABA-6D65-86A009F65EF7}"/>
              </a:ext>
            </a:extLst>
          </p:cNvPr>
          <p:cNvGrpSpPr/>
          <p:nvPr/>
        </p:nvGrpSpPr>
        <p:grpSpPr>
          <a:xfrm>
            <a:off x="2085713" y="464734"/>
            <a:ext cx="2443430" cy="2433038"/>
            <a:chOff x="2085713" y="464734"/>
            <a:chExt cx="2443430" cy="2433038"/>
          </a:xfrm>
        </p:grpSpPr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D6844FB4-E3E5-04FA-336C-7CD380213434}"/>
                </a:ext>
              </a:extLst>
            </p:cNvPr>
            <p:cNvSpPr/>
            <p:nvPr/>
          </p:nvSpPr>
          <p:spPr>
            <a:xfrm rot="2272273">
              <a:off x="2085713" y="464734"/>
              <a:ext cx="2443430" cy="2433038"/>
            </a:xfrm>
            <a:prstGeom prst="pie">
              <a:avLst>
                <a:gd name="adj1" fmla="val 685716"/>
                <a:gd name="adj2" fmla="val 15843616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09AAA0F-07A4-8066-2BCF-49EF0B84FCFE}"/>
                </a:ext>
              </a:extLst>
            </p:cNvPr>
            <p:cNvSpPr/>
            <p:nvPr/>
          </p:nvSpPr>
          <p:spPr>
            <a:xfrm>
              <a:off x="2288226" y="1225341"/>
              <a:ext cx="975476" cy="746884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changes to calculation or scaling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1E6758-4CA2-F751-A99F-1BDE4230AC1B}"/>
              </a:ext>
            </a:extLst>
          </p:cNvPr>
          <p:cNvGrpSpPr/>
          <p:nvPr/>
        </p:nvGrpSpPr>
        <p:grpSpPr>
          <a:xfrm>
            <a:off x="6481403" y="418508"/>
            <a:ext cx="2488152" cy="2522545"/>
            <a:chOff x="6481403" y="418508"/>
            <a:chExt cx="2488152" cy="2522545"/>
          </a:xfrm>
        </p:grpSpPr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4B8C5A2C-8FFB-E907-F0A1-4F23BC33B8DF}"/>
                </a:ext>
              </a:extLst>
            </p:cNvPr>
            <p:cNvSpPr/>
            <p:nvPr/>
          </p:nvSpPr>
          <p:spPr>
            <a:xfrm rot="2272273">
              <a:off x="6481403" y="418508"/>
              <a:ext cx="2488152" cy="2522545"/>
            </a:xfrm>
            <a:prstGeom prst="pie">
              <a:avLst>
                <a:gd name="adj1" fmla="val 685716"/>
                <a:gd name="adj2" fmla="val 15823281"/>
              </a:avLst>
            </a:prstGeom>
            <a:solidFill>
              <a:srgbClr val="7F7F7F">
                <a:alpha val="7254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4CBDA13-1CD7-0B33-D844-716A8C8A0B1F}"/>
                </a:ext>
              </a:extLst>
            </p:cNvPr>
            <p:cNvSpPr/>
            <p:nvPr/>
          </p:nvSpPr>
          <p:spPr>
            <a:xfrm>
              <a:off x="6690834" y="1225341"/>
              <a:ext cx="975476" cy="746884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changes to calculation or scaling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8219EA-0701-CE14-2994-4F9D6A56712D}"/>
              </a:ext>
            </a:extLst>
          </p:cNvPr>
          <p:cNvGrpSpPr/>
          <p:nvPr/>
        </p:nvGrpSpPr>
        <p:grpSpPr>
          <a:xfrm>
            <a:off x="2084992" y="3889111"/>
            <a:ext cx="2444873" cy="2396949"/>
            <a:chOff x="2084992" y="3889111"/>
            <a:chExt cx="2444873" cy="2396949"/>
          </a:xfrm>
        </p:grpSpPr>
        <p:sp>
          <p:nvSpPr>
            <p:cNvPr id="24" name="Partial Circle 23">
              <a:extLst>
                <a:ext uri="{FF2B5EF4-FFF2-40B4-BE49-F238E27FC236}">
                  <a16:creationId xmlns:a16="http://schemas.microsoft.com/office/drawing/2014/main" id="{54E220C7-1090-CC7C-6DD7-0AE26248702F}"/>
                </a:ext>
              </a:extLst>
            </p:cNvPr>
            <p:cNvSpPr/>
            <p:nvPr/>
          </p:nvSpPr>
          <p:spPr>
            <a:xfrm rot="4444330">
              <a:off x="2108954" y="3865149"/>
              <a:ext cx="2396949" cy="2444873"/>
            </a:xfrm>
            <a:prstGeom prst="pie">
              <a:avLst>
                <a:gd name="adj1" fmla="val 7612902"/>
                <a:gd name="adj2" fmla="val 13570358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F206B82-2656-5735-A98C-A28FDC41BC3E}"/>
                </a:ext>
              </a:extLst>
            </p:cNvPr>
            <p:cNvSpPr/>
            <p:nvPr/>
          </p:nvSpPr>
          <p:spPr>
            <a:xfrm>
              <a:off x="2569167" y="4097718"/>
              <a:ext cx="975476" cy="662543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changes to calculation or scaling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29E672-AF1E-1822-EE6E-38CBD8643787}"/>
              </a:ext>
            </a:extLst>
          </p:cNvPr>
          <p:cNvGrpSpPr/>
          <p:nvPr/>
        </p:nvGrpSpPr>
        <p:grpSpPr>
          <a:xfrm>
            <a:off x="6581170" y="3848436"/>
            <a:ext cx="2444852" cy="2456265"/>
            <a:chOff x="6581170" y="3848436"/>
            <a:chExt cx="2444852" cy="2456265"/>
          </a:xfrm>
        </p:grpSpPr>
        <p:sp>
          <p:nvSpPr>
            <p:cNvPr id="25" name="Partial Circle 24">
              <a:extLst>
                <a:ext uri="{FF2B5EF4-FFF2-40B4-BE49-F238E27FC236}">
                  <a16:creationId xmlns:a16="http://schemas.microsoft.com/office/drawing/2014/main" id="{8866EAA5-E799-5BFB-7B30-63E707F7C3F5}"/>
                </a:ext>
              </a:extLst>
            </p:cNvPr>
            <p:cNvSpPr/>
            <p:nvPr/>
          </p:nvSpPr>
          <p:spPr>
            <a:xfrm rot="4444330">
              <a:off x="6575463" y="3854143"/>
              <a:ext cx="2456265" cy="2444852"/>
            </a:xfrm>
            <a:prstGeom prst="pie">
              <a:avLst>
                <a:gd name="adj1" fmla="val 6025619"/>
                <a:gd name="adj2" fmla="val 13579709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EBDA278-4F30-9600-74E6-8C36534AC312}"/>
                </a:ext>
              </a:extLst>
            </p:cNvPr>
            <p:cNvSpPr/>
            <p:nvPr/>
          </p:nvSpPr>
          <p:spPr>
            <a:xfrm>
              <a:off x="6944516" y="4205256"/>
              <a:ext cx="975476" cy="662543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changes to calculation or scaling</a:t>
              </a:r>
            </a:p>
          </p:txBody>
        </p:sp>
      </p:grpSp>
      <p:sp>
        <p:nvSpPr>
          <p:cNvPr id="32" name="Arrow: Down 31">
            <a:extLst>
              <a:ext uri="{FF2B5EF4-FFF2-40B4-BE49-F238E27FC236}">
                <a16:creationId xmlns:a16="http://schemas.microsoft.com/office/drawing/2014/main" id="{C728B545-63C9-ED9D-0AB0-45963C5F2B49}"/>
              </a:ext>
            </a:extLst>
          </p:cNvPr>
          <p:cNvSpPr/>
          <p:nvPr/>
        </p:nvSpPr>
        <p:spPr>
          <a:xfrm>
            <a:off x="1894771" y="4037577"/>
            <a:ext cx="1303600" cy="957984"/>
          </a:xfrm>
          <a:prstGeom prst="downArrow">
            <a:avLst>
              <a:gd name="adj1" fmla="val 6155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2023?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5D8F1CF8-153D-816A-B4E0-F408AD8F83C1}"/>
              </a:ext>
            </a:extLst>
          </p:cNvPr>
          <p:cNvSpPr/>
          <p:nvPr/>
        </p:nvSpPr>
        <p:spPr>
          <a:xfrm>
            <a:off x="6638988" y="4276081"/>
            <a:ext cx="1303600" cy="957984"/>
          </a:xfrm>
          <a:prstGeom prst="downArrow">
            <a:avLst>
              <a:gd name="adj1" fmla="val 6155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2023?</a:t>
            </a:r>
          </a:p>
        </p:txBody>
      </p:sp>
    </p:spTree>
    <p:extLst>
      <p:ext uri="{BB962C8B-B14F-4D97-AF65-F5344CB8AC3E}">
        <p14:creationId xmlns:p14="http://schemas.microsoft.com/office/powerpoint/2010/main" val="37669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0000">
              <a:schemeClr val="accent3">
                <a:lumMod val="20000"/>
                <a:lumOff val="80000"/>
              </a:schemeClr>
            </a:gs>
            <a:gs pos="100000">
              <a:schemeClr val="accent1">
                <a:lumMod val="20000"/>
                <a:lumOff val="80000"/>
              </a:schemeClr>
            </a:gs>
            <a:gs pos="27000">
              <a:schemeClr val="accent6">
                <a:lumMod val="20000"/>
                <a:lumOff val="80000"/>
              </a:schemeClr>
            </a:gs>
            <a:gs pos="1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D34AE-26CC-19F3-18E7-298C7A67D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06185"/>
            <a:ext cx="12143013" cy="572588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9600" i="1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  <a:ea typeface="Dotum" panose="020B0600000101010101" pitchFamily="34" charset="-127"/>
              </a:rPr>
              <a:t>previously… in</a:t>
            </a:r>
          </a:p>
          <a:p>
            <a:pPr marL="0" indent="0" algn="ctr">
              <a:buNone/>
            </a:pPr>
            <a:r>
              <a:rPr lang="en-US" sz="9600" i="1" dirty="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0"/>
                <a:ea typeface="Dotum" panose="020B0600000101010101" pitchFamily="34" charset="-127"/>
              </a:rPr>
              <a:t>Webinar 15</a:t>
            </a:r>
          </a:p>
        </p:txBody>
      </p:sp>
    </p:spTree>
    <p:extLst>
      <p:ext uri="{BB962C8B-B14F-4D97-AF65-F5344CB8AC3E}">
        <p14:creationId xmlns:p14="http://schemas.microsoft.com/office/powerpoint/2010/main" val="201958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C30B4F-EF4B-41DC-AFF8-70716E7246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000" y="50489"/>
            <a:ext cx="10470759" cy="6766560"/>
          </a:xfrm>
          <a:prstGeom prst="rect">
            <a:avLst/>
          </a:prstGeom>
          <a:ln w="38100" cap="sq">
            <a:solidFill>
              <a:srgbClr val="99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F9B0FA7-8DFD-472A-A7EE-38CC3E845884}"/>
              </a:ext>
            </a:extLst>
          </p:cNvPr>
          <p:cNvSpPr/>
          <p:nvPr/>
        </p:nvSpPr>
        <p:spPr>
          <a:xfrm>
            <a:off x="116237" y="663497"/>
            <a:ext cx="1806498" cy="2121857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elementary and middle schools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F66F653-A833-476D-963C-DC50BCF64BD4}"/>
              </a:ext>
            </a:extLst>
          </p:cNvPr>
          <p:cNvSpPr/>
          <p:nvPr/>
        </p:nvSpPr>
        <p:spPr>
          <a:xfrm>
            <a:off x="116237" y="3910361"/>
            <a:ext cx="1806498" cy="2121857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schools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districts)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E5E0F9B2-C832-4135-8729-E449520DBCF7}"/>
              </a:ext>
            </a:extLst>
          </p:cNvPr>
          <p:cNvSpPr/>
          <p:nvPr/>
        </p:nvSpPr>
        <p:spPr>
          <a:xfrm>
            <a:off x="2106026" y="2824976"/>
            <a:ext cx="2011680" cy="1102113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(Performance)</a:t>
            </a:r>
          </a:p>
        </p:txBody>
      </p:sp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D856B3E8-93EC-4BEC-A1FD-8F6016F55520}"/>
              </a:ext>
            </a:extLst>
          </p:cNvPr>
          <p:cNvSpPr/>
          <p:nvPr/>
        </p:nvSpPr>
        <p:spPr>
          <a:xfrm>
            <a:off x="4380870" y="2833336"/>
            <a:ext cx="2011680" cy="1102113"/>
          </a:xfrm>
          <a:prstGeom prst="horizontalScroll">
            <a:avLst/>
          </a:prstGeom>
          <a:solidFill>
            <a:srgbClr val="99CC3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II-A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(Growth)</a:t>
            </a:r>
          </a:p>
        </p:txBody>
      </p: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B01ECB4D-A89D-454E-A13F-C2EE88B873B1}"/>
              </a:ext>
            </a:extLst>
          </p:cNvPr>
          <p:cNvSpPr/>
          <p:nvPr/>
        </p:nvSpPr>
        <p:spPr>
          <a:xfrm>
            <a:off x="6638988" y="2833337"/>
            <a:ext cx="2011680" cy="1102113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II-B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(Performance)</a:t>
            </a:r>
          </a:p>
        </p:txBody>
      </p:sp>
      <p:sp>
        <p:nvSpPr>
          <p:cNvPr id="20" name="Scroll: Horizontal 19">
            <a:extLst>
              <a:ext uri="{FF2B5EF4-FFF2-40B4-BE49-F238E27FC236}">
                <a16:creationId xmlns:a16="http://schemas.microsoft.com/office/drawing/2014/main" id="{1029FA92-E019-463B-B789-88824940006A}"/>
              </a:ext>
            </a:extLst>
          </p:cNvPr>
          <p:cNvSpPr/>
          <p:nvPr/>
        </p:nvSpPr>
        <p:spPr>
          <a:xfrm>
            <a:off x="9180194" y="2785354"/>
            <a:ext cx="2011680" cy="1102113"/>
          </a:xfrm>
          <a:prstGeom prst="horizontalScroll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88C9B0-04EC-3ABA-6D65-86A009F65EF7}"/>
              </a:ext>
            </a:extLst>
          </p:cNvPr>
          <p:cNvGrpSpPr/>
          <p:nvPr/>
        </p:nvGrpSpPr>
        <p:grpSpPr>
          <a:xfrm>
            <a:off x="2085713" y="464734"/>
            <a:ext cx="2443430" cy="2433038"/>
            <a:chOff x="2085713" y="464734"/>
            <a:chExt cx="2443430" cy="2433038"/>
          </a:xfrm>
        </p:grpSpPr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D6844FB4-E3E5-04FA-336C-7CD380213434}"/>
                </a:ext>
              </a:extLst>
            </p:cNvPr>
            <p:cNvSpPr/>
            <p:nvPr/>
          </p:nvSpPr>
          <p:spPr>
            <a:xfrm rot="2272273">
              <a:off x="2085713" y="464734"/>
              <a:ext cx="2443430" cy="2433038"/>
            </a:xfrm>
            <a:prstGeom prst="pie">
              <a:avLst>
                <a:gd name="adj1" fmla="val 685716"/>
                <a:gd name="adj2" fmla="val 15843616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09AAA0F-07A4-8066-2BCF-49EF0B84FCFE}"/>
                </a:ext>
              </a:extLst>
            </p:cNvPr>
            <p:cNvSpPr/>
            <p:nvPr/>
          </p:nvSpPr>
          <p:spPr>
            <a:xfrm>
              <a:off x="2288226" y="1225341"/>
              <a:ext cx="975476" cy="746884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changes to calculation or scaling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1E6758-4CA2-F751-A99F-1BDE4230AC1B}"/>
              </a:ext>
            </a:extLst>
          </p:cNvPr>
          <p:cNvGrpSpPr/>
          <p:nvPr/>
        </p:nvGrpSpPr>
        <p:grpSpPr>
          <a:xfrm>
            <a:off x="6481403" y="418508"/>
            <a:ext cx="2488152" cy="2522545"/>
            <a:chOff x="6481403" y="418508"/>
            <a:chExt cx="2488152" cy="2522545"/>
          </a:xfrm>
        </p:grpSpPr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4B8C5A2C-8FFB-E907-F0A1-4F23BC33B8DF}"/>
                </a:ext>
              </a:extLst>
            </p:cNvPr>
            <p:cNvSpPr/>
            <p:nvPr/>
          </p:nvSpPr>
          <p:spPr>
            <a:xfrm rot="2272273">
              <a:off x="6481403" y="418508"/>
              <a:ext cx="2488152" cy="2522545"/>
            </a:xfrm>
            <a:prstGeom prst="pie">
              <a:avLst>
                <a:gd name="adj1" fmla="val 685716"/>
                <a:gd name="adj2" fmla="val 15823281"/>
              </a:avLst>
            </a:prstGeom>
            <a:solidFill>
              <a:srgbClr val="7F7F7F">
                <a:alpha val="7254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4CBDA13-1CD7-0B33-D844-716A8C8A0B1F}"/>
                </a:ext>
              </a:extLst>
            </p:cNvPr>
            <p:cNvSpPr/>
            <p:nvPr/>
          </p:nvSpPr>
          <p:spPr>
            <a:xfrm>
              <a:off x="6690834" y="1225341"/>
              <a:ext cx="975476" cy="746884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changes to calculation or scaling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8219EA-0701-CE14-2994-4F9D6A56712D}"/>
              </a:ext>
            </a:extLst>
          </p:cNvPr>
          <p:cNvGrpSpPr/>
          <p:nvPr/>
        </p:nvGrpSpPr>
        <p:grpSpPr>
          <a:xfrm>
            <a:off x="2084992" y="3889111"/>
            <a:ext cx="2444873" cy="2396949"/>
            <a:chOff x="2084992" y="3889111"/>
            <a:chExt cx="2444873" cy="2396949"/>
          </a:xfrm>
        </p:grpSpPr>
        <p:sp>
          <p:nvSpPr>
            <p:cNvPr id="24" name="Partial Circle 23">
              <a:extLst>
                <a:ext uri="{FF2B5EF4-FFF2-40B4-BE49-F238E27FC236}">
                  <a16:creationId xmlns:a16="http://schemas.microsoft.com/office/drawing/2014/main" id="{54E220C7-1090-CC7C-6DD7-0AE26248702F}"/>
                </a:ext>
              </a:extLst>
            </p:cNvPr>
            <p:cNvSpPr/>
            <p:nvPr/>
          </p:nvSpPr>
          <p:spPr>
            <a:xfrm rot="4444330">
              <a:off x="2108954" y="3865149"/>
              <a:ext cx="2396949" cy="2444873"/>
            </a:xfrm>
            <a:prstGeom prst="pie">
              <a:avLst>
                <a:gd name="adj1" fmla="val 7612902"/>
                <a:gd name="adj2" fmla="val 13570358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F206B82-2656-5735-A98C-A28FDC41BC3E}"/>
                </a:ext>
              </a:extLst>
            </p:cNvPr>
            <p:cNvSpPr/>
            <p:nvPr/>
          </p:nvSpPr>
          <p:spPr>
            <a:xfrm>
              <a:off x="2569167" y="4097718"/>
              <a:ext cx="975476" cy="662543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changes to calculation or scaling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29E672-AF1E-1822-EE6E-38CBD8643787}"/>
              </a:ext>
            </a:extLst>
          </p:cNvPr>
          <p:cNvGrpSpPr/>
          <p:nvPr/>
        </p:nvGrpSpPr>
        <p:grpSpPr>
          <a:xfrm>
            <a:off x="6581170" y="3848436"/>
            <a:ext cx="2444852" cy="2456265"/>
            <a:chOff x="6581170" y="3848436"/>
            <a:chExt cx="2444852" cy="2456265"/>
          </a:xfrm>
        </p:grpSpPr>
        <p:sp>
          <p:nvSpPr>
            <p:cNvPr id="25" name="Partial Circle 24">
              <a:extLst>
                <a:ext uri="{FF2B5EF4-FFF2-40B4-BE49-F238E27FC236}">
                  <a16:creationId xmlns:a16="http://schemas.microsoft.com/office/drawing/2014/main" id="{8866EAA5-E799-5BFB-7B30-63E707F7C3F5}"/>
                </a:ext>
              </a:extLst>
            </p:cNvPr>
            <p:cNvSpPr/>
            <p:nvPr/>
          </p:nvSpPr>
          <p:spPr>
            <a:xfrm rot="4444330">
              <a:off x="6575463" y="3854143"/>
              <a:ext cx="2456265" cy="2444852"/>
            </a:xfrm>
            <a:prstGeom prst="pie">
              <a:avLst>
                <a:gd name="adj1" fmla="val 6025619"/>
                <a:gd name="adj2" fmla="val 13579709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EBDA278-4F30-9600-74E6-8C36534AC312}"/>
                </a:ext>
              </a:extLst>
            </p:cNvPr>
            <p:cNvSpPr/>
            <p:nvPr/>
          </p:nvSpPr>
          <p:spPr>
            <a:xfrm>
              <a:off x="6944516" y="4205256"/>
              <a:ext cx="975476" cy="662543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changes to calculation or scaling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2E6C6F0-49B2-E64E-A71D-A8E51927BC8F}"/>
              </a:ext>
            </a:extLst>
          </p:cNvPr>
          <p:cNvGrpSpPr/>
          <p:nvPr/>
        </p:nvGrpSpPr>
        <p:grpSpPr>
          <a:xfrm>
            <a:off x="2073667" y="3865149"/>
            <a:ext cx="2454030" cy="2444873"/>
            <a:chOff x="2073667" y="3865149"/>
            <a:chExt cx="2454030" cy="2444873"/>
          </a:xfrm>
        </p:grpSpPr>
        <p:sp>
          <p:nvSpPr>
            <p:cNvPr id="8" name="Partial Circle 7">
              <a:extLst>
                <a:ext uri="{FF2B5EF4-FFF2-40B4-BE49-F238E27FC236}">
                  <a16:creationId xmlns:a16="http://schemas.microsoft.com/office/drawing/2014/main" id="{B93B59F1-D872-09A6-050D-461C2EE9EBE1}"/>
                </a:ext>
              </a:extLst>
            </p:cNvPr>
            <p:cNvSpPr/>
            <p:nvPr/>
          </p:nvSpPr>
          <p:spPr>
            <a:xfrm rot="19969050">
              <a:off x="2073667" y="3865149"/>
              <a:ext cx="2454030" cy="2444873"/>
            </a:xfrm>
            <a:prstGeom prst="pie">
              <a:avLst>
                <a:gd name="adj1" fmla="val 7612902"/>
                <a:gd name="adj2" fmla="val 13607235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65B75F7-3F3A-2302-6E7A-930968E80F5A}"/>
                </a:ext>
              </a:extLst>
            </p:cNvPr>
            <p:cNvSpPr/>
            <p:nvPr/>
          </p:nvSpPr>
          <p:spPr>
            <a:xfrm>
              <a:off x="2176326" y="5018443"/>
              <a:ext cx="975476" cy="846270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Minor change to calculation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Major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changes to scaling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96D818-570B-0239-86C6-AAC475465AE1}"/>
              </a:ext>
            </a:extLst>
          </p:cNvPr>
          <p:cNvGrpSpPr/>
          <p:nvPr/>
        </p:nvGrpSpPr>
        <p:grpSpPr>
          <a:xfrm>
            <a:off x="6550827" y="3908162"/>
            <a:ext cx="2453049" cy="2410245"/>
            <a:chOff x="6550827" y="3908162"/>
            <a:chExt cx="2453049" cy="2410245"/>
          </a:xfrm>
        </p:grpSpPr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B0BD0117-0ECD-7B6C-4AA9-BE67F6DBD045}"/>
                </a:ext>
              </a:extLst>
            </p:cNvPr>
            <p:cNvSpPr/>
            <p:nvPr/>
          </p:nvSpPr>
          <p:spPr>
            <a:xfrm rot="18464814">
              <a:off x="6572229" y="3886760"/>
              <a:ext cx="2410245" cy="2453049"/>
            </a:xfrm>
            <a:prstGeom prst="pie">
              <a:avLst>
                <a:gd name="adj1" fmla="val 6025619"/>
                <a:gd name="adj2" fmla="val 13579709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AB2181D-5519-CF58-AE0E-AAA82BF9406A}"/>
                </a:ext>
              </a:extLst>
            </p:cNvPr>
            <p:cNvSpPr/>
            <p:nvPr/>
          </p:nvSpPr>
          <p:spPr>
            <a:xfrm>
              <a:off x="6971222" y="5256904"/>
              <a:ext cx="975476" cy="846270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Minor change to calculation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Major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changes to scaling</a:t>
              </a:r>
            </a:p>
          </p:txBody>
        </p:sp>
      </p:grpSp>
      <p:sp>
        <p:nvSpPr>
          <p:cNvPr id="36" name="Arrow: Down 35">
            <a:extLst>
              <a:ext uri="{FF2B5EF4-FFF2-40B4-BE49-F238E27FC236}">
                <a16:creationId xmlns:a16="http://schemas.microsoft.com/office/drawing/2014/main" id="{9E8D92E0-76AA-85C9-1A89-66565C226FDB}"/>
              </a:ext>
            </a:extLst>
          </p:cNvPr>
          <p:cNvSpPr/>
          <p:nvPr/>
        </p:nvSpPr>
        <p:spPr>
          <a:xfrm>
            <a:off x="2989636" y="4709905"/>
            <a:ext cx="1303600" cy="957984"/>
          </a:xfrm>
          <a:prstGeom prst="downArrow">
            <a:avLst>
              <a:gd name="adj1" fmla="val 6155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9D5110-EAD2-CF49-1A41-370A2ADE6585}"/>
              </a:ext>
            </a:extLst>
          </p:cNvPr>
          <p:cNvGrpSpPr/>
          <p:nvPr/>
        </p:nvGrpSpPr>
        <p:grpSpPr>
          <a:xfrm>
            <a:off x="2084302" y="3910761"/>
            <a:ext cx="2444873" cy="2626356"/>
            <a:chOff x="2084302" y="3910761"/>
            <a:chExt cx="2444873" cy="2626356"/>
          </a:xfrm>
        </p:grpSpPr>
        <p:sp>
          <p:nvSpPr>
            <p:cNvPr id="18" name="Partial Circle 17">
              <a:extLst>
                <a:ext uri="{FF2B5EF4-FFF2-40B4-BE49-F238E27FC236}">
                  <a16:creationId xmlns:a16="http://schemas.microsoft.com/office/drawing/2014/main" id="{E5920370-33C9-606A-60AC-7A9F470673CD}"/>
                </a:ext>
              </a:extLst>
            </p:cNvPr>
            <p:cNvSpPr/>
            <p:nvPr/>
          </p:nvSpPr>
          <p:spPr>
            <a:xfrm rot="14438425">
              <a:off x="2099749" y="3895314"/>
              <a:ext cx="2413980" cy="2444873"/>
            </a:xfrm>
            <a:prstGeom prst="pie">
              <a:avLst>
                <a:gd name="adj1" fmla="val 10061224"/>
                <a:gd name="adj2" fmla="val 13119214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AB83364-5FF7-11E2-97AE-E9240952C710}"/>
                </a:ext>
              </a:extLst>
            </p:cNvPr>
            <p:cNvSpPr/>
            <p:nvPr/>
          </p:nvSpPr>
          <p:spPr>
            <a:xfrm>
              <a:off x="3333282" y="5719071"/>
              <a:ext cx="1007029" cy="818046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 to calculation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Minor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changes to scaling</a:t>
              </a:r>
            </a:p>
          </p:txBody>
        </p:sp>
      </p:grpSp>
      <p:sp>
        <p:nvSpPr>
          <p:cNvPr id="3" name="Arrow: Down 2">
            <a:extLst>
              <a:ext uri="{FF2B5EF4-FFF2-40B4-BE49-F238E27FC236}">
                <a16:creationId xmlns:a16="http://schemas.microsoft.com/office/drawing/2014/main" id="{AC0826C5-6B1B-C725-C7A2-11306BD8038F}"/>
              </a:ext>
            </a:extLst>
          </p:cNvPr>
          <p:cNvSpPr/>
          <p:nvPr/>
        </p:nvSpPr>
        <p:spPr>
          <a:xfrm>
            <a:off x="9943993" y="184505"/>
            <a:ext cx="1303600" cy="957984"/>
          </a:xfrm>
          <a:prstGeom prst="downArrow">
            <a:avLst>
              <a:gd name="adj1" fmla="val 6155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2023?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23756796-200E-CC7E-9B8D-D29BE253CAE0}"/>
              </a:ext>
            </a:extLst>
          </p:cNvPr>
          <p:cNvSpPr/>
          <p:nvPr/>
        </p:nvSpPr>
        <p:spPr>
          <a:xfrm>
            <a:off x="9896394" y="3493462"/>
            <a:ext cx="1303600" cy="957984"/>
          </a:xfrm>
          <a:prstGeom prst="downArrow">
            <a:avLst>
              <a:gd name="adj1" fmla="val 6155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2023?</a:t>
            </a:r>
          </a:p>
        </p:txBody>
      </p:sp>
    </p:spTree>
    <p:extLst>
      <p:ext uri="{BB962C8B-B14F-4D97-AF65-F5344CB8AC3E}">
        <p14:creationId xmlns:p14="http://schemas.microsoft.com/office/powerpoint/2010/main" val="37895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C30B4F-EF4B-41DC-AFF8-70716E7246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000" y="50489"/>
            <a:ext cx="10470759" cy="6766560"/>
          </a:xfrm>
          <a:prstGeom prst="rect">
            <a:avLst/>
          </a:prstGeom>
          <a:ln w="38100" cap="sq">
            <a:solidFill>
              <a:srgbClr val="99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F9B0FA7-8DFD-472A-A7EE-38CC3E845884}"/>
              </a:ext>
            </a:extLst>
          </p:cNvPr>
          <p:cNvSpPr/>
          <p:nvPr/>
        </p:nvSpPr>
        <p:spPr>
          <a:xfrm>
            <a:off x="116237" y="663497"/>
            <a:ext cx="1806498" cy="2121857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elementary and middle schools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F66F653-A833-476D-963C-DC50BCF64BD4}"/>
              </a:ext>
            </a:extLst>
          </p:cNvPr>
          <p:cNvSpPr/>
          <p:nvPr/>
        </p:nvSpPr>
        <p:spPr>
          <a:xfrm>
            <a:off x="116237" y="3910361"/>
            <a:ext cx="1806498" cy="2121857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schools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districts)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E5E0F9B2-C832-4135-8729-E449520DBCF7}"/>
              </a:ext>
            </a:extLst>
          </p:cNvPr>
          <p:cNvSpPr/>
          <p:nvPr/>
        </p:nvSpPr>
        <p:spPr>
          <a:xfrm>
            <a:off x="2106026" y="2824976"/>
            <a:ext cx="2011680" cy="1102113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(Performance)</a:t>
            </a:r>
          </a:p>
        </p:txBody>
      </p:sp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D856B3E8-93EC-4BEC-A1FD-8F6016F55520}"/>
              </a:ext>
            </a:extLst>
          </p:cNvPr>
          <p:cNvSpPr/>
          <p:nvPr/>
        </p:nvSpPr>
        <p:spPr>
          <a:xfrm>
            <a:off x="4380870" y="2833336"/>
            <a:ext cx="2011680" cy="1102113"/>
          </a:xfrm>
          <a:prstGeom prst="horizontalScroll">
            <a:avLst/>
          </a:prstGeom>
          <a:solidFill>
            <a:srgbClr val="99CC3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II-A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(Growth)</a:t>
            </a:r>
          </a:p>
        </p:txBody>
      </p: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B01ECB4D-A89D-454E-A13F-C2EE88B873B1}"/>
              </a:ext>
            </a:extLst>
          </p:cNvPr>
          <p:cNvSpPr/>
          <p:nvPr/>
        </p:nvSpPr>
        <p:spPr>
          <a:xfrm>
            <a:off x="6638988" y="2833337"/>
            <a:ext cx="2011680" cy="1102113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II-B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(Performance)</a:t>
            </a:r>
          </a:p>
        </p:txBody>
      </p:sp>
      <p:sp>
        <p:nvSpPr>
          <p:cNvPr id="20" name="Scroll: Horizontal 19">
            <a:extLst>
              <a:ext uri="{FF2B5EF4-FFF2-40B4-BE49-F238E27FC236}">
                <a16:creationId xmlns:a16="http://schemas.microsoft.com/office/drawing/2014/main" id="{1029FA92-E019-463B-B789-88824940006A}"/>
              </a:ext>
            </a:extLst>
          </p:cNvPr>
          <p:cNvSpPr/>
          <p:nvPr/>
        </p:nvSpPr>
        <p:spPr>
          <a:xfrm>
            <a:off x="9180194" y="2785354"/>
            <a:ext cx="2011680" cy="1102113"/>
          </a:xfrm>
          <a:prstGeom prst="horizontalScroll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88C9B0-04EC-3ABA-6D65-86A009F65EF7}"/>
              </a:ext>
            </a:extLst>
          </p:cNvPr>
          <p:cNvGrpSpPr/>
          <p:nvPr/>
        </p:nvGrpSpPr>
        <p:grpSpPr>
          <a:xfrm>
            <a:off x="2085713" y="464734"/>
            <a:ext cx="2443430" cy="2433038"/>
            <a:chOff x="2085713" y="464734"/>
            <a:chExt cx="2443430" cy="2433038"/>
          </a:xfrm>
        </p:grpSpPr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D6844FB4-E3E5-04FA-336C-7CD380213434}"/>
                </a:ext>
              </a:extLst>
            </p:cNvPr>
            <p:cNvSpPr/>
            <p:nvPr/>
          </p:nvSpPr>
          <p:spPr>
            <a:xfrm rot="2272273">
              <a:off x="2085713" y="464734"/>
              <a:ext cx="2443430" cy="2433038"/>
            </a:xfrm>
            <a:prstGeom prst="pie">
              <a:avLst>
                <a:gd name="adj1" fmla="val 685716"/>
                <a:gd name="adj2" fmla="val 15843616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09AAA0F-07A4-8066-2BCF-49EF0B84FCFE}"/>
                </a:ext>
              </a:extLst>
            </p:cNvPr>
            <p:cNvSpPr/>
            <p:nvPr/>
          </p:nvSpPr>
          <p:spPr>
            <a:xfrm>
              <a:off x="2288226" y="1225341"/>
              <a:ext cx="975476" cy="746884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changes to calculation or scaling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1E6758-4CA2-F751-A99F-1BDE4230AC1B}"/>
              </a:ext>
            </a:extLst>
          </p:cNvPr>
          <p:cNvGrpSpPr/>
          <p:nvPr/>
        </p:nvGrpSpPr>
        <p:grpSpPr>
          <a:xfrm>
            <a:off x="6481403" y="418508"/>
            <a:ext cx="2488152" cy="2522545"/>
            <a:chOff x="6481403" y="418508"/>
            <a:chExt cx="2488152" cy="2522545"/>
          </a:xfrm>
        </p:grpSpPr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4B8C5A2C-8FFB-E907-F0A1-4F23BC33B8DF}"/>
                </a:ext>
              </a:extLst>
            </p:cNvPr>
            <p:cNvSpPr/>
            <p:nvPr/>
          </p:nvSpPr>
          <p:spPr>
            <a:xfrm rot="2272273">
              <a:off x="6481403" y="418508"/>
              <a:ext cx="2488152" cy="2522545"/>
            </a:xfrm>
            <a:prstGeom prst="pie">
              <a:avLst>
                <a:gd name="adj1" fmla="val 685716"/>
                <a:gd name="adj2" fmla="val 15823281"/>
              </a:avLst>
            </a:prstGeom>
            <a:solidFill>
              <a:srgbClr val="7F7F7F">
                <a:alpha val="7254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4CBDA13-1CD7-0B33-D844-716A8C8A0B1F}"/>
                </a:ext>
              </a:extLst>
            </p:cNvPr>
            <p:cNvSpPr/>
            <p:nvPr/>
          </p:nvSpPr>
          <p:spPr>
            <a:xfrm>
              <a:off x="6690834" y="1225341"/>
              <a:ext cx="975476" cy="746884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changes to calculation or scaling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8219EA-0701-CE14-2994-4F9D6A56712D}"/>
              </a:ext>
            </a:extLst>
          </p:cNvPr>
          <p:cNvGrpSpPr/>
          <p:nvPr/>
        </p:nvGrpSpPr>
        <p:grpSpPr>
          <a:xfrm>
            <a:off x="2084992" y="3889111"/>
            <a:ext cx="2444873" cy="2396949"/>
            <a:chOff x="2084992" y="3889111"/>
            <a:chExt cx="2444873" cy="2396949"/>
          </a:xfrm>
        </p:grpSpPr>
        <p:sp>
          <p:nvSpPr>
            <p:cNvPr id="24" name="Partial Circle 23">
              <a:extLst>
                <a:ext uri="{FF2B5EF4-FFF2-40B4-BE49-F238E27FC236}">
                  <a16:creationId xmlns:a16="http://schemas.microsoft.com/office/drawing/2014/main" id="{54E220C7-1090-CC7C-6DD7-0AE26248702F}"/>
                </a:ext>
              </a:extLst>
            </p:cNvPr>
            <p:cNvSpPr/>
            <p:nvPr/>
          </p:nvSpPr>
          <p:spPr>
            <a:xfrm rot="4444330">
              <a:off x="2108954" y="3865149"/>
              <a:ext cx="2396949" cy="2444873"/>
            </a:xfrm>
            <a:prstGeom prst="pie">
              <a:avLst>
                <a:gd name="adj1" fmla="val 7612902"/>
                <a:gd name="adj2" fmla="val 13570358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F206B82-2656-5735-A98C-A28FDC41BC3E}"/>
                </a:ext>
              </a:extLst>
            </p:cNvPr>
            <p:cNvSpPr/>
            <p:nvPr/>
          </p:nvSpPr>
          <p:spPr>
            <a:xfrm>
              <a:off x="2569167" y="4097718"/>
              <a:ext cx="975476" cy="662543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changes to calculation or scaling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29E672-AF1E-1822-EE6E-38CBD8643787}"/>
              </a:ext>
            </a:extLst>
          </p:cNvPr>
          <p:cNvGrpSpPr/>
          <p:nvPr/>
        </p:nvGrpSpPr>
        <p:grpSpPr>
          <a:xfrm>
            <a:off x="6581170" y="3848436"/>
            <a:ext cx="2444852" cy="2456265"/>
            <a:chOff x="6581170" y="3848436"/>
            <a:chExt cx="2444852" cy="2456265"/>
          </a:xfrm>
        </p:grpSpPr>
        <p:sp>
          <p:nvSpPr>
            <p:cNvPr id="25" name="Partial Circle 24">
              <a:extLst>
                <a:ext uri="{FF2B5EF4-FFF2-40B4-BE49-F238E27FC236}">
                  <a16:creationId xmlns:a16="http://schemas.microsoft.com/office/drawing/2014/main" id="{8866EAA5-E799-5BFB-7B30-63E707F7C3F5}"/>
                </a:ext>
              </a:extLst>
            </p:cNvPr>
            <p:cNvSpPr/>
            <p:nvPr/>
          </p:nvSpPr>
          <p:spPr>
            <a:xfrm rot="4444330">
              <a:off x="6575463" y="3854143"/>
              <a:ext cx="2456265" cy="2444852"/>
            </a:xfrm>
            <a:prstGeom prst="pie">
              <a:avLst>
                <a:gd name="adj1" fmla="val 6025619"/>
                <a:gd name="adj2" fmla="val 13579709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EBDA278-4F30-9600-74E6-8C36534AC312}"/>
                </a:ext>
              </a:extLst>
            </p:cNvPr>
            <p:cNvSpPr/>
            <p:nvPr/>
          </p:nvSpPr>
          <p:spPr>
            <a:xfrm>
              <a:off x="6944516" y="4205256"/>
              <a:ext cx="975476" cy="662543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changes to calculation or scaling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2E6C6F0-49B2-E64E-A71D-A8E51927BC8F}"/>
              </a:ext>
            </a:extLst>
          </p:cNvPr>
          <p:cNvGrpSpPr/>
          <p:nvPr/>
        </p:nvGrpSpPr>
        <p:grpSpPr>
          <a:xfrm>
            <a:off x="2073667" y="3865149"/>
            <a:ext cx="2454030" cy="2444873"/>
            <a:chOff x="2073667" y="3865149"/>
            <a:chExt cx="2454030" cy="2444873"/>
          </a:xfrm>
        </p:grpSpPr>
        <p:sp>
          <p:nvSpPr>
            <p:cNvPr id="8" name="Partial Circle 7">
              <a:extLst>
                <a:ext uri="{FF2B5EF4-FFF2-40B4-BE49-F238E27FC236}">
                  <a16:creationId xmlns:a16="http://schemas.microsoft.com/office/drawing/2014/main" id="{B93B59F1-D872-09A6-050D-461C2EE9EBE1}"/>
                </a:ext>
              </a:extLst>
            </p:cNvPr>
            <p:cNvSpPr/>
            <p:nvPr/>
          </p:nvSpPr>
          <p:spPr>
            <a:xfrm rot="19969050">
              <a:off x="2073667" y="3865149"/>
              <a:ext cx="2454030" cy="2444873"/>
            </a:xfrm>
            <a:prstGeom prst="pie">
              <a:avLst>
                <a:gd name="adj1" fmla="val 7612902"/>
                <a:gd name="adj2" fmla="val 13607235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65B75F7-3F3A-2302-6E7A-930968E80F5A}"/>
                </a:ext>
              </a:extLst>
            </p:cNvPr>
            <p:cNvSpPr/>
            <p:nvPr/>
          </p:nvSpPr>
          <p:spPr>
            <a:xfrm>
              <a:off x="2176326" y="5018443"/>
              <a:ext cx="975476" cy="846270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Minor change to calculation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Major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changes to scaling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96D818-570B-0239-86C6-AAC475465AE1}"/>
              </a:ext>
            </a:extLst>
          </p:cNvPr>
          <p:cNvGrpSpPr/>
          <p:nvPr/>
        </p:nvGrpSpPr>
        <p:grpSpPr>
          <a:xfrm>
            <a:off x="6550827" y="3908162"/>
            <a:ext cx="2453049" cy="2410245"/>
            <a:chOff x="6550827" y="3908162"/>
            <a:chExt cx="2453049" cy="2410245"/>
          </a:xfrm>
        </p:grpSpPr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B0BD0117-0ECD-7B6C-4AA9-BE67F6DBD045}"/>
                </a:ext>
              </a:extLst>
            </p:cNvPr>
            <p:cNvSpPr/>
            <p:nvPr/>
          </p:nvSpPr>
          <p:spPr>
            <a:xfrm rot="18464814">
              <a:off x="6572229" y="3886760"/>
              <a:ext cx="2410245" cy="2453049"/>
            </a:xfrm>
            <a:prstGeom prst="pie">
              <a:avLst>
                <a:gd name="adj1" fmla="val 6025619"/>
                <a:gd name="adj2" fmla="val 13579709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AB2181D-5519-CF58-AE0E-AAA82BF9406A}"/>
                </a:ext>
              </a:extLst>
            </p:cNvPr>
            <p:cNvSpPr/>
            <p:nvPr/>
          </p:nvSpPr>
          <p:spPr>
            <a:xfrm>
              <a:off x="6971222" y="5256904"/>
              <a:ext cx="975476" cy="846270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Minor change to calculation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Major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changes to scaling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9D5110-EAD2-CF49-1A41-370A2ADE6585}"/>
              </a:ext>
            </a:extLst>
          </p:cNvPr>
          <p:cNvGrpSpPr/>
          <p:nvPr/>
        </p:nvGrpSpPr>
        <p:grpSpPr>
          <a:xfrm>
            <a:off x="2084302" y="3910761"/>
            <a:ext cx="2444873" cy="2626356"/>
            <a:chOff x="2084302" y="3910761"/>
            <a:chExt cx="2444873" cy="2626356"/>
          </a:xfrm>
        </p:grpSpPr>
        <p:sp>
          <p:nvSpPr>
            <p:cNvPr id="18" name="Partial Circle 17">
              <a:extLst>
                <a:ext uri="{FF2B5EF4-FFF2-40B4-BE49-F238E27FC236}">
                  <a16:creationId xmlns:a16="http://schemas.microsoft.com/office/drawing/2014/main" id="{E5920370-33C9-606A-60AC-7A9F470673CD}"/>
                </a:ext>
              </a:extLst>
            </p:cNvPr>
            <p:cNvSpPr/>
            <p:nvPr/>
          </p:nvSpPr>
          <p:spPr>
            <a:xfrm rot="14438425">
              <a:off x="2099749" y="3895314"/>
              <a:ext cx="2413980" cy="2444873"/>
            </a:xfrm>
            <a:prstGeom prst="pie">
              <a:avLst>
                <a:gd name="adj1" fmla="val 10061224"/>
                <a:gd name="adj2" fmla="val 13119214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AB83364-5FF7-11E2-97AE-E9240952C710}"/>
                </a:ext>
              </a:extLst>
            </p:cNvPr>
            <p:cNvSpPr/>
            <p:nvPr/>
          </p:nvSpPr>
          <p:spPr>
            <a:xfrm>
              <a:off x="3333282" y="5719071"/>
              <a:ext cx="1007029" cy="818046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 to calculation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Minor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changes to scaling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0E2DDA4-A07E-27B4-BF9A-390B2BD9E72E}"/>
              </a:ext>
            </a:extLst>
          </p:cNvPr>
          <p:cNvGrpSpPr/>
          <p:nvPr/>
        </p:nvGrpSpPr>
        <p:grpSpPr>
          <a:xfrm>
            <a:off x="9030455" y="394700"/>
            <a:ext cx="2602144" cy="2433038"/>
            <a:chOff x="9030455" y="394700"/>
            <a:chExt cx="2602144" cy="2433038"/>
          </a:xfrm>
        </p:grpSpPr>
        <p:sp>
          <p:nvSpPr>
            <p:cNvPr id="27" name="Partial Circle 26">
              <a:extLst>
                <a:ext uri="{FF2B5EF4-FFF2-40B4-BE49-F238E27FC236}">
                  <a16:creationId xmlns:a16="http://schemas.microsoft.com/office/drawing/2014/main" id="{AE9787ED-9754-0D8D-802F-0D07E1683302}"/>
                </a:ext>
              </a:extLst>
            </p:cNvPr>
            <p:cNvSpPr/>
            <p:nvPr/>
          </p:nvSpPr>
          <p:spPr>
            <a:xfrm rot="12063553">
              <a:off x="9030455" y="394700"/>
              <a:ext cx="2443430" cy="2433038"/>
            </a:xfrm>
            <a:prstGeom prst="pie">
              <a:avLst>
                <a:gd name="adj1" fmla="val 5951884"/>
                <a:gd name="adj2" fmla="val 12601579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B70B64F-7247-3585-CB6D-37B93DCE6E8E}"/>
                </a:ext>
              </a:extLst>
            </p:cNvPr>
            <p:cNvSpPr/>
            <p:nvPr/>
          </p:nvSpPr>
          <p:spPr>
            <a:xfrm>
              <a:off x="10657123" y="1088563"/>
              <a:ext cx="975476" cy="746884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MAJOR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changes to calculation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scaling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55041DF-6281-EA43-E4B3-B5CFB070685D}"/>
              </a:ext>
            </a:extLst>
          </p:cNvPr>
          <p:cNvGrpSpPr/>
          <p:nvPr/>
        </p:nvGrpSpPr>
        <p:grpSpPr>
          <a:xfrm>
            <a:off x="8681648" y="3851935"/>
            <a:ext cx="2613422" cy="2367687"/>
            <a:chOff x="9019177" y="455362"/>
            <a:chExt cx="2613422" cy="2367687"/>
          </a:xfrm>
        </p:grpSpPr>
        <p:sp>
          <p:nvSpPr>
            <p:cNvPr id="38" name="Partial Circle 37">
              <a:extLst>
                <a:ext uri="{FF2B5EF4-FFF2-40B4-BE49-F238E27FC236}">
                  <a16:creationId xmlns:a16="http://schemas.microsoft.com/office/drawing/2014/main" id="{6E524993-774F-494B-0A13-12BE72EE106F}"/>
                </a:ext>
              </a:extLst>
            </p:cNvPr>
            <p:cNvSpPr/>
            <p:nvPr/>
          </p:nvSpPr>
          <p:spPr>
            <a:xfrm rot="12063553">
              <a:off x="9019177" y="455362"/>
              <a:ext cx="2429492" cy="2367687"/>
            </a:xfrm>
            <a:prstGeom prst="pie">
              <a:avLst>
                <a:gd name="adj1" fmla="val 6020286"/>
                <a:gd name="adj2" fmla="val 12529168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38A5FC0-628B-0542-82D5-D2CE62B74B80}"/>
                </a:ext>
              </a:extLst>
            </p:cNvPr>
            <p:cNvSpPr/>
            <p:nvPr/>
          </p:nvSpPr>
          <p:spPr>
            <a:xfrm>
              <a:off x="10657123" y="1088563"/>
              <a:ext cx="975476" cy="746884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MAJOR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changes to calculation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scaling</a:t>
              </a:r>
            </a:p>
          </p:txBody>
        </p:sp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E54BFF0F-0D21-8BDB-E673-E3F671CF69DC}"/>
              </a:ext>
            </a:extLst>
          </p:cNvPr>
          <p:cNvSpPr/>
          <p:nvPr/>
        </p:nvSpPr>
        <p:spPr>
          <a:xfrm>
            <a:off x="4594730" y="32856"/>
            <a:ext cx="1303600" cy="957984"/>
          </a:xfrm>
          <a:prstGeom prst="downArrow">
            <a:avLst>
              <a:gd name="adj1" fmla="val 6155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2023?</a:t>
            </a: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BAF02D0A-1B75-878B-AD64-9F8757D8B6C8}"/>
              </a:ext>
            </a:extLst>
          </p:cNvPr>
          <p:cNvSpPr/>
          <p:nvPr/>
        </p:nvSpPr>
        <p:spPr>
          <a:xfrm>
            <a:off x="4554882" y="3424228"/>
            <a:ext cx="1303600" cy="957984"/>
          </a:xfrm>
          <a:prstGeom prst="downArrow">
            <a:avLst>
              <a:gd name="adj1" fmla="val 6155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2023?</a:t>
            </a:r>
          </a:p>
        </p:txBody>
      </p:sp>
    </p:spTree>
    <p:extLst>
      <p:ext uri="{BB962C8B-B14F-4D97-AF65-F5344CB8AC3E}">
        <p14:creationId xmlns:p14="http://schemas.microsoft.com/office/powerpoint/2010/main" val="41924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A9E1A-AE66-B3E9-4128-C5975FE28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7" y="493765"/>
            <a:ext cx="10986246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2D050"/>
                </a:solidFill>
              </a:rPr>
              <a:t>academic growth 2023</a:t>
            </a:r>
            <a:r>
              <a:rPr lang="en-US" sz="3600" dirty="0"/>
              <a:t>: what tea has </a:t>
            </a:r>
            <a:r>
              <a:rPr lang="en-US" sz="3600" b="1" u="sng" dirty="0"/>
              <a:t>proposed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91E40-E6CE-1587-84D1-AA9208195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627" y="1972234"/>
            <a:ext cx="11411324" cy="4011987"/>
          </a:xfrm>
        </p:spPr>
        <p:txBody>
          <a:bodyPr>
            <a:normAutofit/>
          </a:bodyPr>
          <a:lstStyle/>
          <a:p>
            <a:pPr marL="628650" indent="-628650"/>
            <a:r>
              <a:rPr lang="en-US" sz="3600" b="1" dirty="0">
                <a:solidFill>
                  <a:srgbClr val="92D050"/>
                </a:solidFill>
              </a:rPr>
              <a:t>Academic Growth </a:t>
            </a:r>
            <a:r>
              <a:rPr lang="en-US" sz="3600" dirty="0"/>
              <a:t>(Domain II-A) will be based on:</a:t>
            </a:r>
          </a:p>
          <a:p>
            <a:pPr marL="1428750" lvl="1" indent="-571500">
              <a:buFont typeface="+mj-lt"/>
              <a:buAutoNum type="arabicPeriod"/>
            </a:pPr>
            <a:r>
              <a:rPr lang="en-US" sz="3200" b="1" dirty="0">
                <a:solidFill>
                  <a:srgbClr val="00B050"/>
                </a:solidFill>
              </a:rPr>
              <a:t>Annual Growth</a:t>
            </a:r>
          </a:p>
          <a:p>
            <a:pPr marL="1428750" lvl="1" indent="-571500">
              <a:buFont typeface="+mj-lt"/>
              <a:buAutoNum type="arabicPeriod"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4545 Performance</a:t>
            </a:r>
          </a:p>
          <a:p>
            <a:pPr marL="685800" indent="-571500">
              <a:spcBef>
                <a:spcPts val="1800"/>
              </a:spcBef>
            </a:pP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overall </a:t>
            </a:r>
            <a:r>
              <a:rPr lang="en-US" sz="3600" b="1" dirty="0">
                <a:solidFill>
                  <a:srgbClr val="92D050"/>
                </a:solidFill>
              </a:rPr>
              <a:t>Academic Growth 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score will then be scaled very similarly to how </a:t>
            </a:r>
            <a:r>
              <a:rPr lang="en-US" sz="3600" b="1" dirty="0">
                <a:solidFill>
                  <a:srgbClr val="92D050"/>
                </a:solidFill>
              </a:rPr>
              <a:t>Academic Growth 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was scaled in 2022</a:t>
            </a:r>
          </a:p>
        </p:txBody>
      </p:sp>
    </p:spTree>
    <p:extLst>
      <p:ext uri="{BB962C8B-B14F-4D97-AF65-F5344CB8AC3E}">
        <p14:creationId xmlns:p14="http://schemas.microsoft.com/office/powerpoint/2010/main" val="354216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1294A63-EC71-841F-0D90-1EB96B542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23290"/>
            <a:ext cx="11430000" cy="502131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2B8C381-A439-2F80-048D-520463616E3A}"/>
              </a:ext>
            </a:extLst>
          </p:cNvPr>
          <p:cNvGrpSpPr/>
          <p:nvPr/>
        </p:nvGrpSpPr>
        <p:grpSpPr>
          <a:xfrm>
            <a:off x="3254828" y="5725884"/>
            <a:ext cx="8472385" cy="532603"/>
            <a:chOff x="3156856" y="5540827"/>
            <a:chExt cx="8472385" cy="53260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A0D1822-68AE-4F88-0BFC-B89BEC46EC78}"/>
                </a:ext>
              </a:extLst>
            </p:cNvPr>
            <p:cNvSpPr/>
            <p:nvPr/>
          </p:nvSpPr>
          <p:spPr>
            <a:xfrm rot="10800000">
              <a:off x="10227126" y="5564920"/>
              <a:ext cx="1402115" cy="508509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115D43-A0C9-4C9E-C3E8-5994C79312A2}"/>
                </a:ext>
              </a:extLst>
            </p:cNvPr>
            <p:cNvSpPr/>
            <p:nvPr/>
          </p:nvSpPr>
          <p:spPr>
            <a:xfrm>
              <a:off x="3156856" y="5540827"/>
              <a:ext cx="7070271" cy="532603"/>
            </a:xfrm>
            <a:prstGeom prst="rect">
              <a:avLst/>
            </a:prstGeom>
            <a:solidFill>
              <a:srgbClr val="C0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584E23E9-E3CB-98CB-29F5-4E36EC29A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89" y="188356"/>
            <a:ext cx="10908401" cy="1325563"/>
          </a:xfrm>
        </p:spPr>
        <p:txBody>
          <a:bodyPr/>
          <a:lstStyle/>
          <a:p>
            <a:pPr>
              <a:tabLst>
                <a:tab pos="403225" algn="l"/>
              </a:tabLst>
            </a:pPr>
            <a:r>
              <a:rPr lang="en-US" dirty="0">
                <a:solidFill>
                  <a:srgbClr val="92D050"/>
                </a:solidFill>
              </a:rPr>
              <a:t>Annual Growth – Transition Table Model</a:t>
            </a:r>
            <a:endParaRPr lang="en-US" b="1" i="1" u="sng" dirty="0">
              <a:solidFill>
                <a:srgbClr val="92D050"/>
              </a:solidFill>
            </a:endParaRPr>
          </a:p>
        </p:txBody>
      </p:sp>
      <p:sp>
        <p:nvSpPr>
          <p:cNvPr id="32" name="Scroll: Horizontal 31">
            <a:extLst>
              <a:ext uri="{FF2B5EF4-FFF2-40B4-BE49-F238E27FC236}">
                <a16:creationId xmlns:a16="http://schemas.microsoft.com/office/drawing/2014/main" id="{75878004-4CEC-B929-28DE-24494C0960F0}"/>
              </a:ext>
            </a:extLst>
          </p:cNvPr>
          <p:cNvSpPr/>
          <p:nvPr/>
        </p:nvSpPr>
        <p:spPr>
          <a:xfrm>
            <a:off x="4574177" y="5656784"/>
            <a:ext cx="5995851" cy="694896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Masters to Masters = Good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Masters to anything else (Performance Dropper) = Bad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8D6E15-1444-854D-A14D-FB48A0F31936}"/>
              </a:ext>
            </a:extLst>
          </p:cNvPr>
          <p:cNvGrpSpPr/>
          <p:nvPr/>
        </p:nvGrpSpPr>
        <p:grpSpPr>
          <a:xfrm>
            <a:off x="3254828" y="5210299"/>
            <a:ext cx="8472385" cy="532606"/>
            <a:chOff x="3156856" y="5540824"/>
            <a:chExt cx="8472385" cy="53260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E9971D-BAA4-9D54-25B9-C3F0F14B30E6}"/>
                </a:ext>
              </a:extLst>
            </p:cNvPr>
            <p:cNvSpPr/>
            <p:nvPr/>
          </p:nvSpPr>
          <p:spPr>
            <a:xfrm rot="10800000">
              <a:off x="8784771" y="5540824"/>
              <a:ext cx="2844470" cy="532604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DE59914-34E5-8EE1-7604-5D026F8187E6}"/>
                </a:ext>
              </a:extLst>
            </p:cNvPr>
            <p:cNvSpPr/>
            <p:nvPr/>
          </p:nvSpPr>
          <p:spPr>
            <a:xfrm>
              <a:off x="3156856" y="5540827"/>
              <a:ext cx="5627915" cy="532603"/>
            </a:xfrm>
            <a:prstGeom prst="rect">
              <a:avLst/>
            </a:prstGeom>
            <a:solidFill>
              <a:srgbClr val="C0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Scroll: Horizontal 35">
            <a:extLst>
              <a:ext uri="{FF2B5EF4-FFF2-40B4-BE49-F238E27FC236}">
                <a16:creationId xmlns:a16="http://schemas.microsoft.com/office/drawing/2014/main" id="{6CAC0B77-B8B9-4101-817E-DA8DF3D4036B}"/>
              </a:ext>
            </a:extLst>
          </p:cNvPr>
          <p:cNvSpPr/>
          <p:nvPr/>
        </p:nvSpPr>
        <p:spPr>
          <a:xfrm>
            <a:off x="4574176" y="5135752"/>
            <a:ext cx="5995851" cy="694896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Meets to Meets or Masters = Good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Meets to anything else (Performance Dropper) = Bad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DC02E7-C592-6EB6-710E-B0A6E08F4E83}"/>
              </a:ext>
            </a:extLst>
          </p:cNvPr>
          <p:cNvSpPr/>
          <p:nvPr/>
        </p:nvSpPr>
        <p:spPr>
          <a:xfrm>
            <a:off x="507093" y="4145851"/>
            <a:ext cx="11220120" cy="1081845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242D13-8295-CA4A-C199-3A8EA0E62BA0}"/>
              </a:ext>
            </a:extLst>
          </p:cNvPr>
          <p:cNvGrpSpPr/>
          <p:nvPr/>
        </p:nvGrpSpPr>
        <p:grpSpPr>
          <a:xfrm>
            <a:off x="3254828" y="4161870"/>
            <a:ext cx="8472382" cy="1043235"/>
            <a:chOff x="3254828" y="4161870"/>
            <a:chExt cx="8472382" cy="104323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F55F4F-665B-46ED-25D0-A6E37DECB7D4}"/>
                </a:ext>
              </a:extLst>
            </p:cNvPr>
            <p:cNvSpPr/>
            <p:nvPr/>
          </p:nvSpPr>
          <p:spPr>
            <a:xfrm>
              <a:off x="6067839" y="4161870"/>
              <a:ext cx="1435139" cy="504552"/>
            </a:xfrm>
            <a:prstGeom prst="rect">
              <a:avLst/>
            </a:prstGeom>
            <a:solidFill>
              <a:srgbClr val="0070C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C4CF3C-312B-BF91-E6D0-B6E59B254974}"/>
                </a:ext>
              </a:extLst>
            </p:cNvPr>
            <p:cNvSpPr/>
            <p:nvPr/>
          </p:nvSpPr>
          <p:spPr>
            <a:xfrm>
              <a:off x="7502978" y="4675002"/>
              <a:ext cx="1382605" cy="528224"/>
            </a:xfrm>
            <a:prstGeom prst="rect">
              <a:avLst/>
            </a:prstGeom>
            <a:solidFill>
              <a:srgbClr val="0070C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74746CE-4EAE-ED7F-C59E-F934805423F5}"/>
                </a:ext>
              </a:extLst>
            </p:cNvPr>
            <p:cNvSpPr/>
            <p:nvPr/>
          </p:nvSpPr>
          <p:spPr>
            <a:xfrm rot="10800000">
              <a:off x="8882742" y="4654733"/>
              <a:ext cx="2844468" cy="535914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1C33BF-8053-DE38-1F17-E3379195CB95}"/>
                </a:ext>
              </a:extLst>
            </p:cNvPr>
            <p:cNvSpPr/>
            <p:nvPr/>
          </p:nvSpPr>
          <p:spPr>
            <a:xfrm>
              <a:off x="3254828" y="4180503"/>
              <a:ext cx="2813011" cy="1022727"/>
            </a:xfrm>
            <a:prstGeom prst="rect">
              <a:avLst/>
            </a:prstGeom>
            <a:solidFill>
              <a:srgbClr val="C0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4C1113-BB1F-7F8C-9220-EB9BC9CECD59}"/>
                </a:ext>
              </a:extLst>
            </p:cNvPr>
            <p:cNvSpPr/>
            <p:nvPr/>
          </p:nvSpPr>
          <p:spPr>
            <a:xfrm>
              <a:off x="6067838" y="4672500"/>
              <a:ext cx="1436205" cy="532605"/>
            </a:xfrm>
            <a:prstGeom prst="rect">
              <a:avLst/>
            </a:prstGeom>
            <a:solidFill>
              <a:srgbClr val="C0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A6C569-834F-9AFC-7740-2B583A0CF16B}"/>
                </a:ext>
              </a:extLst>
            </p:cNvPr>
            <p:cNvSpPr/>
            <p:nvPr/>
          </p:nvSpPr>
          <p:spPr>
            <a:xfrm rot="10800000">
              <a:off x="7504261" y="4170750"/>
              <a:ext cx="4180646" cy="494674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278815F-FE00-65AE-EDAD-DF01DCC9B5EA}"/>
              </a:ext>
            </a:extLst>
          </p:cNvPr>
          <p:cNvSpPr/>
          <p:nvPr/>
        </p:nvSpPr>
        <p:spPr>
          <a:xfrm>
            <a:off x="507090" y="3082212"/>
            <a:ext cx="11220120" cy="1081845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127F15-28FE-0615-53FC-7D30B18BE2F2}"/>
              </a:ext>
            </a:extLst>
          </p:cNvPr>
          <p:cNvGrpSpPr/>
          <p:nvPr/>
        </p:nvGrpSpPr>
        <p:grpSpPr>
          <a:xfrm>
            <a:off x="3254828" y="3076134"/>
            <a:ext cx="8458436" cy="1061494"/>
            <a:chOff x="3254828" y="3076134"/>
            <a:chExt cx="8458436" cy="106149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FA09BB2-7BE8-4AEC-6E1E-2395DC4516BE}"/>
                </a:ext>
              </a:extLst>
            </p:cNvPr>
            <p:cNvGrpSpPr/>
            <p:nvPr/>
          </p:nvGrpSpPr>
          <p:grpSpPr>
            <a:xfrm>
              <a:off x="3254828" y="3076134"/>
              <a:ext cx="8458436" cy="1038622"/>
              <a:chOff x="3254828" y="3076134"/>
              <a:chExt cx="8458436" cy="103862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56F4FA1-B0AF-0121-315C-7220ED542596}"/>
                  </a:ext>
                </a:extLst>
              </p:cNvPr>
              <p:cNvSpPr/>
              <p:nvPr/>
            </p:nvSpPr>
            <p:spPr>
              <a:xfrm rot="10800000">
                <a:off x="4639190" y="3121822"/>
                <a:ext cx="1448525" cy="510929"/>
              </a:xfrm>
              <a:prstGeom prst="rect">
                <a:avLst/>
              </a:prstGeom>
              <a:solidFill>
                <a:srgbClr val="00B050">
                  <a:alpha val="2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20798BD-FEB2-4918-E4AA-6C9BFFE11017}"/>
                  </a:ext>
                </a:extLst>
              </p:cNvPr>
              <p:cNvSpPr/>
              <p:nvPr/>
            </p:nvSpPr>
            <p:spPr>
              <a:xfrm rot="10800000">
                <a:off x="6085555" y="3076134"/>
                <a:ext cx="5627709" cy="1038622"/>
              </a:xfrm>
              <a:prstGeom prst="rect">
                <a:avLst/>
              </a:prstGeom>
              <a:solidFill>
                <a:srgbClr val="00B050">
                  <a:alpha val="2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196139B-7383-E1D0-2E49-F3401817E091}"/>
                  </a:ext>
                </a:extLst>
              </p:cNvPr>
              <p:cNvSpPr/>
              <p:nvPr/>
            </p:nvSpPr>
            <p:spPr>
              <a:xfrm>
                <a:off x="3254828" y="3099606"/>
                <a:ext cx="1396685" cy="1011695"/>
              </a:xfrm>
              <a:prstGeom prst="rect">
                <a:avLst/>
              </a:prstGeom>
              <a:solidFill>
                <a:srgbClr val="C00000">
                  <a:alpha val="2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E79DF6-8B51-3140-DD61-1B6542A899BC}"/>
                </a:ext>
              </a:extLst>
            </p:cNvPr>
            <p:cNvSpPr/>
            <p:nvPr/>
          </p:nvSpPr>
          <p:spPr>
            <a:xfrm>
              <a:off x="4651513" y="3627783"/>
              <a:ext cx="1435139" cy="509845"/>
            </a:xfrm>
            <a:prstGeom prst="rect">
              <a:avLst/>
            </a:prstGeom>
            <a:solidFill>
              <a:srgbClr val="0070C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E3BBE7D2-BC27-C2F6-D023-B9023449FA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57" y="3365655"/>
            <a:ext cx="2011680" cy="16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57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3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7A3DE8-05EC-8432-7707-EFC94B023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4742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EFAFA2-384E-27BE-1E98-1E2F4AF19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28" y="650991"/>
            <a:ext cx="3694176" cy="1325563"/>
          </a:xfrm>
        </p:spPr>
        <p:txBody>
          <a:bodyPr/>
          <a:lstStyle/>
          <a:p>
            <a:r>
              <a:rPr lang="en-US" dirty="0"/>
              <a:t>Making Sense of “High” vs. “Low”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FD5F3B-9037-F73C-A325-5655B3AB0B6D}"/>
              </a:ext>
            </a:extLst>
          </p:cNvPr>
          <p:cNvCxnSpPr/>
          <p:nvPr/>
        </p:nvCxnSpPr>
        <p:spPr>
          <a:xfrm>
            <a:off x="4532243" y="4502426"/>
            <a:ext cx="1645920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B3E3B7-1304-C316-C898-8740B34C9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5210" y="2559327"/>
            <a:ext cx="4096474" cy="3477903"/>
          </a:xfrm>
        </p:spPr>
        <p:txBody>
          <a:bodyPr>
            <a:normAutofit/>
          </a:bodyPr>
          <a:lstStyle/>
          <a:p>
            <a:r>
              <a:rPr lang="en-US" sz="2000" b="1" i="1" dirty="0"/>
              <a:t>Where would </a:t>
            </a:r>
            <a:r>
              <a:rPr lang="en-US" sz="2000" b="1" i="1" u="sng" dirty="0"/>
              <a:t>YOU</a:t>
            </a:r>
            <a:r>
              <a:rPr lang="en-US" sz="2000" b="1" i="1" dirty="0"/>
              <a:t> draw the line to create</a:t>
            </a:r>
          </a:p>
          <a:p>
            <a:pPr lvl="1"/>
            <a:r>
              <a:rPr lang="en-US" sz="1800" b="1" i="1" dirty="0">
                <a:solidFill>
                  <a:srgbClr val="990099"/>
                </a:solidFill>
              </a:rPr>
              <a:t>High Approaches vs. Low Approaches</a:t>
            </a:r>
          </a:p>
          <a:p>
            <a:pPr lvl="1"/>
            <a:r>
              <a:rPr lang="en-US" sz="1800" b="1" i="1" dirty="0">
                <a:solidFill>
                  <a:srgbClr val="C00000"/>
                </a:solidFill>
              </a:rPr>
              <a:t>High Does Not Meet vs. Low Does Not Meet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2EB840-FEEA-E290-99CB-8225D5924EA4}"/>
              </a:ext>
            </a:extLst>
          </p:cNvPr>
          <p:cNvCxnSpPr/>
          <p:nvPr/>
        </p:nvCxnSpPr>
        <p:spPr>
          <a:xfrm>
            <a:off x="4532243" y="2120347"/>
            <a:ext cx="1645920" cy="0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Right 2">
            <a:extLst>
              <a:ext uri="{FF2B5EF4-FFF2-40B4-BE49-F238E27FC236}">
                <a16:creationId xmlns:a16="http://schemas.microsoft.com/office/drawing/2014/main" id="{7A133500-7FCB-7E71-F3ED-C0B2C275F877}"/>
              </a:ext>
            </a:extLst>
          </p:cNvPr>
          <p:cNvSpPr/>
          <p:nvPr/>
        </p:nvSpPr>
        <p:spPr>
          <a:xfrm>
            <a:off x="220316" y="5651500"/>
            <a:ext cx="2546350" cy="10985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6 questions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6C5E7B5-1CB6-344C-6CB6-0FEDBB9FB6A3}"/>
              </a:ext>
            </a:extLst>
          </p:cNvPr>
          <p:cNvSpPr/>
          <p:nvPr/>
        </p:nvSpPr>
        <p:spPr>
          <a:xfrm>
            <a:off x="220316" y="4938680"/>
            <a:ext cx="2546350" cy="109855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4 questions</a:t>
            </a:r>
          </a:p>
        </p:txBody>
      </p:sp>
    </p:spTree>
    <p:extLst>
      <p:ext uri="{BB962C8B-B14F-4D97-AF65-F5344CB8AC3E}">
        <p14:creationId xmlns:p14="http://schemas.microsoft.com/office/powerpoint/2010/main" val="148208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1294A63-EC71-841F-0D90-1EB96B542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23290"/>
            <a:ext cx="11430000" cy="502131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FA09BB2-7BE8-4AEC-6E1E-2395DC4516BE}"/>
              </a:ext>
            </a:extLst>
          </p:cNvPr>
          <p:cNvGrpSpPr/>
          <p:nvPr/>
        </p:nvGrpSpPr>
        <p:grpSpPr>
          <a:xfrm>
            <a:off x="3254828" y="3076132"/>
            <a:ext cx="8508132" cy="1081525"/>
            <a:chOff x="3254828" y="3076132"/>
            <a:chExt cx="8458434" cy="108152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6F4FA1-B0AF-0121-315C-7220ED542596}"/>
                </a:ext>
              </a:extLst>
            </p:cNvPr>
            <p:cNvSpPr/>
            <p:nvPr/>
          </p:nvSpPr>
          <p:spPr>
            <a:xfrm rot="10800000">
              <a:off x="4639189" y="3092168"/>
              <a:ext cx="1426756" cy="540581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20798BD-FEB2-4918-E4AA-6C9BFFE11017}"/>
                </a:ext>
              </a:extLst>
            </p:cNvPr>
            <p:cNvSpPr/>
            <p:nvPr/>
          </p:nvSpPr>
          <p:spPr>
            <a:xfrm rot="10800000">
              <a:off x="6051406" y="3076132"/>
              <a:ext cx="5661856" cy="1081525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96139B-7383-E1D0-2E49-F3401817E091}"/>
                </a:ext>
              </a:extLst>
            </p:cNvPr>
            <p:cNvSpPr/>
            <p:nvPr/>
          </p:nvSpPr>
          <p:spPr>
            <a:xfrm>
              <a:off x="3254828" y="3099605"/>
              <a:ext cx="1396685" cy="1051560"/>
            </a:xfrm>
            <a:prstGeom prst="rect">
              <a:avLst/>
            </a:prstGeom>
            <a:solidFill>
              <a:srgbClr val="C0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B8C381-A439-2F80-048D-520463616E3A}"/>
              </a:ext>
            </a:extLst>
          </p:cNvPr>
          <p:cNvGrpSpPr/>
          <p:nvPr/>
        </p:nvGrpSpPr>
        <p:grpSpPr>
          <a:xfrm>
            <a:off x="3254828" y="5725884"/>
            <a:ext cx="8472385" cy="532603"/>
            <a:chOff x="3156856" y="5540827"/>
            <a:chExt cx="8472385" cy="53260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A0D1822-68AE-4F88-0BFC-B89BEC46EC78}"/>
                </a:ext>
              </a:extLst>
            </p:cNvPr>
            <p:cNvSpPr/>
            <p:nvPr/>
          </p:nvSpPr>
          <p:spPr>
            <a:xfrm rot="10800000">
              <a:off x="10227126" y="5564920"/>
              <a:ext cx="1402115" cy="508509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115D43-A0C9-4C9E-C3E8-5994C79312A2}"/>
                </a:ext>
              </a:extLst>
            </p:cNvPr>
            <p:cNvSpPr/>
            <p:nvPr/>
          </p:nvSpPr>
          <p:spPr>
            <a:xfrm>
              <a:off x="3156856" y="5540827"/>
              <a:ext cx="7070271" cy="532603"/>
            </a:xfrm>
            <a:prstGeom prst="rect">
              <a:avLst/>
            </a:prstGeom>
            <a:solidFill>
              <a:srgbClr val="C0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584E23E9-E3CB-98CB-29F5-4E36EC29A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89" y="188356"/>
            <a:ext cx="10908401" cy="1325563"/>
          </a:xfrm>
        </p:spPr>
        <p:txBody>
          <a:bodyPr/>
          <a:lstStyle/>
          <a:p>
            <a:pPr>
              <a:tabLst>
                <a:tab pos="403225" algn="l"/>
              </a:tabLst>
            </a:pPr>
            <a:r>
              <a:rPr lang="en-US" dirty="0">
                <a:solidFill>
                  <a:srgbClr val="92D050"/>
                </a:solidFill>
              </a:rPr>
              <a:t>Academic Growth – Transition Table Model</a:t>
            </a:r>
            <a:endParaRPr lang="en-US" b="1" i="1" u="sng" dirty="0">
              <a:solidFill>
                <a:srgbClr val="92D05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8D6E15-1444-854D-A14D-FB48A0F31936}"/>
              </a:ext>
            </a:extLst>
          </p:cNvPr>
          <p:cNvGrpSpPr/>
          <p:nvPr/>
        </p:nvGrpSpPr>
        <p:grpSpPr>
          <a:xfrm>
            <a:off x="3254828" y="5210299"/>
            <a:ext cx="8472385" cy="532606"/>
            <a:chOff x="3156856" y="5540824"/>
            <a:chExt cx="8472385" cy="53260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E9971D-BAA4-9D54-25B9-C3F0F14B30E6}"/>
                </a:ext>
              </a:extLst>
            </p:cNvPr>
            <p:cNvSpPr/>
            <p:nvPr/>
          </p:nvSpPr>
          <p:spPr>
            <a:xfrm rot="10800000">
              <a:off x="8784771" y="5540824"/>
              <a:ext cx="2844470" cy="532604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DE59914-34E5-8EE1-7604-5D026F8187E6}"/>
                </a:ext>
              </a:extLst>
            </p:cNvPr>
            <p:cNvSpPr/>
            <p:nvPr/>
          </p:nvSpPr>
          <p:spPr>
            <a:xfrm>
              <a:off x="3156856" y="5540827"/>
              <a:ext cx="5627915" cy="532603"/>
            </a:xfrm>
            <a:prstGeom prst="rect">
              <a:avLst/>
            </a:prstGeom>
            <a:solidFill>
              <a:srgbClr val="C0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5242D13-8295-CA4A-C199-3A8EA0E62BA0}"/>
              </a:ext>
            </a:extLst>
          </p:cNvPr>
          <p:cNvGrpSpPr/>
          <p:nvPr/>
        </p:nvGrpSpPr>
        <p:grpSpPr>
          <a:xfrm>
            <a:off x="3235305" y="4138711"/>
            <a:ext cx="8491905" cy="1066394"/>
            <a:chOff x="3235305" y="4138711"/>
            <a:chExt cx="8491905" cy="106639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F55F4F-665B-46ED-25D0-A6E37DECB7D4}"/>
                </a:ext>
              </a:extLst>
            </p:cNvPr>
            <p:cNvSpPr/>
            <p:nvPr/>
          </p:nvSpPr>
          <p:spPr>
            <a:xfrm>
              <a:off x="6067839" y="4161870"/>
              <a:ext cx="1435139" cy="504552"/>
            </a:xfrm>
            <a:prstGeom prst="rect">
              <a:avLst/>
            </a:prstGeom>
            <a:solidFill>
              <a:srgbClr val="0070C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C4CF3C-312B-BF91-E6D0-B6E59B254974}"/>
                </a:ext>
              </a:extLst>
            </p:cNvPr>
            <p:cNvSpPr/>
            <p:nvPr/>
          </p:nvSpPr>
          <p:spPr>
            <a:xfrm>
              <a:off x="7502978" y="4675002"/>
              <a:ext cx="1382605" cy="528224"/>
            </a:xfrm>
            <a:prstGeom prst="rect">
              <a:avLst/>
            </a:prstGeom>
            <a:solidFill>
              <a:srgbClr val="0070C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74746CE-4EAE-ED7F-C59E-F934805423F5}"/>
                </a:ext>
              </a:extLst>
            </p:cNvPr>
            <p:cNvSpPr/>
            <p:nvPr/>
          </p:nvSpPr>
          <p:spPr>
            <a:xfrm rot="10800000">
              <a:off x="8882742" y="4654733"/>
              <a:ext cx="2844468" cy="535914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1C33BF-8053-DE38-1F17-E3379195CB95}"/>
                </a:ext>
              </a:extLst>
            </p:cNvPr>
            <p:cNvSpPr/>
            <p:nvPr/>
          </p:nvSpPr>
          <p:spPr>
            <a:xfrm>
              <a:off x="3235305" y="4138711"/>
              <a:ext cx="2834640" cy="1051560"/>
            </a:xfrm>
            <a:prstGeom prst="rect">
              <a:avLst/>
            </a:prstGeom>
            <a:solidFill>
              <a:srgbClr val="C0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4C1113-BB1F-7F8C-9220-EB9BC9CECD59}"/>
                </a:ext>
              </a:extLst>
            </p:cNvPr>
            <p:cNvSpPr/>
            <p:nvPr/>
          </p:nvSpPr>
          <p:spPr>
            <a:xfrm>
              <a:off x="6067838" y="4672500"/>
              <a:ext cx="1436205" cy="532605"/>
            </a:xfrm>
            <a:prstGeom prst="rect">
              <a:avLst/>
            </a:prstGeom>
            <a:solidFill>
              <a:srgbClr val="C0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A6C569-834F-9AFC-7740-2B583A0CF16B}"/>
                </a:ext>
              </a:extLst>
            </p:cNvPr>
            <p:cNvSpPr/>
            <p:nvPr/>
          </p:nvSpPr>
          <p:spPr>
            <a:xfrm rot="10800000">
              <a:off x="7504260" y="4149292"/>
              <a:ext cx="4222949" cy="516132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79DF6-8B51-3140-DD61-1B6542A899BC}"/>
              </a:ext>
            </a:extLst>
          </p:cNvPr>
          <p:cNvSpPr/>
          <p:nvPr/>
        </p:nvSpPr>
        <p:spPr>
          <a:xfrm>
            <a:off x="4651513" y="3627783"/>
            <a:ext cx="1435139" cy="509845"/>
          </a:xfrm>
          <a:prstGeom prst="rect">
            <a:avLst/>
          </a:prstGeom>
          <a:solidFill>
            <a:srgbClr val="0070C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3A8E2A3D-3DB5-3EB6-3B39-D5106A375FB7}"/>
              </a:ext>
            </a:extLst>
          </p:cNvPr>
          <p:cNvSpPr/>
          <p:nvPr/>
        </p:nvSpPr>
        <p:spPr>
          <a:xfrm>
            <a:off x="583904" y="121087"/>
            <a:ext cx="11179056" cy="1546265"/>
          </a:xfrm>
          <a:prstGeom prst="horizontalScroll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Annual Growth =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 Performance Droppers</a:t>
            </a:r>
          </a:p>
        </p:txBody>
      </p:sp>
      <p:sp>
        <p:nvSpPr>
          <p:cNvPr id="3" name="Star: 32 Points 2">
            <a:extLst>
              <a:ext uri="{FF2B5EF4-FFF2-40B4-BE49-F238E27FC236}">
                <a16:creationId xmlns:a16="http://schemas.microsoft.com/office/drawing/2014/main" id="{1B5AD8DF-5C5B-D0E2-AA87-0FFB74508CE8}"/>
              </a:ext>
            </a:extLst>
          </p:cNvPr>
          <p:cNvSpPr/>
          <p:nvPr/>
        </p:nvSpPr>
        <p:spPr>
          <a:xfrm>
            <a:off x="0" y="1713171"/>
            <a:ext cx="12291391" cy="1371600"/>
          </a:xfrm>
          <a:prstGeom prst="star32">
            <a:avLst>
              <a:gd name="adj" fmla="val 40696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 STUDENT who maintains OR improves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contributes positively to GROWTH</a:t>
            </a:r>
          </a:p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(the only exception is students who go from Low Did Not Meet to Low Did Not Meet)</a:t>
            </a:r>
            <a:endParaRPr kumimoji="0" lang="en-US" sz="1200" b="1" i="1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68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1294A63-EC71-841F-0D90-1EB96B5423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638300"/>
            <a:ext cx="11430000" cy="470630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84E23E9-E3CB-98CB-29F5-4E36EC29A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89" y="188356"/>
            <a:ext cx="10908401" cy="1325563"/>
          </a:xfrm>
        </p:spPr>
        <p:txBody>
          <a:bodyPr/>
          <a:lstStyle/>
          <a:p>
            <a:pPr>
              <a:tabLst>
                <a:tab pos="403225" algn="l"/>
              </a:tabLs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4545 Performance –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the Transition Table Model</a:t>
            </a:r>
            <a:endParaRPr lang="en-US" i="1" u="sng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6" name="Table 27">
            <a:extLst>
              <a:ext uri="{FF2B5EF4-FFF2-40B4-BE49-F238E27FC236}">
                <a16:creationId xmlns:a16="http://schemas.microsoft.com/office/drawing/2014/main" id="{52FE996A-9674-B78D-CA10-85C974D8F8C8}"/>
              </a:ext>
            </a:extLst>
          </p:cNvPr>
          <p:cNvGraphicFramePr>
            <a:graphicFrameLocks noGrp="1"/>
          </p:cNvGraphicFramePr>
          <p:nvPr/>
        </p:nvGraphicFramePr>
        <p:xfrm>
          <a:off x="3262090" y="3113615"/>
          <a:ext cx="2808510" cy="1013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255">
                  <a:extLst>
                    <a:ext uri="{9D8B030D-6E8A-4147-A177-3AD203B41FA5}">
                      <a16:colId xmlns:a16="http://schemas.microsoft.com/office/drawing/2014/main" val="4153783328"/>
                    </a:ext>
                  </a:extLst>
                </a:gridCol>
                <a:gridCol w="1404255">
                  <a:extLst>
                    <a:ext uri="{9D8B030D-6E8A-4147-A177-3AD203B41FA5}">
                      <a16:colId xmlns:a16="http://schemas.microsoft.com/office/drawing/2014/main" val="1411319561"/>
                    </a:ext>
                  </a:extLst>
                </a:gridCol>
              </a:tblGrid>
              <a:tr h="493185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642644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028976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82640568-68DC-F30A-7B54-7D83C8583FF0}"/>
              </a:ext>
            </a:extLst>
          </p:cNvPr>
          <p:cNvGraphicFramePr>
            <a:graphicFrameLocks noGrp="1"/>
          </p:cNvGraphicFramePr>
          <p:nvPr/>
        </p:nvGraphicFramePr>
        <p:xfrm>
          <a:off x="6090392" y="3094565"/>
          <a:ext cx="5594516" cy="1013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629">
                  <a:extLst>
                    <a:ext uri="{9D8B030D-6E8A-4147-A177-3AD203B41FA5}">
                      <a16:colId xmlns:a16="http://schemas.microsoft.com/office/drawing/2014/main" val="4153783328"/>
                    </a:ext>
                  </a:extLst>
                </a:gridCol>
                <a:gridCol w="1398629">
                  <a:extLst>
                    <a:ext uri="{9D8B030D-6E8A-4147-A177-3AD203B41FA5}">
                      <a16:colId xmlns:a16="http://schemas.microsoft.com/office/drawing/2014/main" val="1411319561"/>
                    </a:ext>
                  </a:extLst>
                </a:gridCol>
                <a:gridCol w="1398629">
                  <a:extLst>
                    <a:ext uri="{9D8B030D-6E8A-4147-A177-3AD203B41FA5}">
                      <a16:colId xmlns:a16="http://schemas.microsoft.com/office/drawing/2014/main" val="3771338262"/>
                    </a:ext>
                  </a:extLst>
                </a:gridCol>
                <a:gridCol w="1398629">
                  <a:extLst>
                    <a:ext uri="{9D8B030D-6E8A-4147-A177-3AD203B41FA5}">
                      <a16:colId xmlns:a16="http://schemas.microsoft.com/office/drawing/2014/main" val="922331059"/>
                    </a:ext>
                  </a:extLst>
                </a:gridCol>
              </a:tblGrid>
              <a:tr h="493185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642644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028976"/>
                  </a:ext>
                </a:extLst>
              </a:tr>
            </a:tbl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id="{06B7563A-F16E-DDD0-4F1B-19CD1BDE6B27}"/>
              </a:ext>
            </a:extLst>
          </p:cNvPr>
          <p:cNvGrpSpPr/>
          <p:nvPr/>
        </p:nvGrpSpPr>
        <p:grpSpPr>
          <a:xfrm>
            <a:off x="428838" y="3079635"/>
            <a:ext cx="11338560" cy="3177692"/>
            <a:chOff x="441538" y="2931588"/>
            <a:chExt cx="11338560" cy="317769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78815F-FE00-65AE-EDAD-DF01DCC9B5EA}"/>
                </a:ext>
              </a:extLst>
            </p:cNvPr>
            <p:cNvSpPr/>
            <p:nvPr/>
          </p:nvSpPr>
          <p:spPr>
            <a:xfrm>
              <a:off x="478232" y="2931588"/>
              <a:ext cx="11262420" cy="1047866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731EB50-18F8-B064-12D4-1122AA6080E3}"/>
                </a:ext>
              </a:extLst>
            </p:cNvPr>
            <p:cNvSpPr/>
            <p:nvPr/>
          </p:nvSpPr>
          <p:spPr>
            <a:xfrm>
              <a:off x="441538" y="3994383"/>
              <a:ext cx="11338560" cy="21148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75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28216-1059-897F-186E-67B87937A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1999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+mj-lt"/>
                <a:cs typeface="Arial" panose="020B0604020202020204" pitchFamily="34" charset="0"/>
              </a:rPr>
              <a:t>so … how do</a:t>
            </a:r>
          </a:p>
          <a:p>
            <a:pPr marL="0" indent="0" algn="ctr">
              <a:buNone/>
            </a:pPr>
            <a:r>
              <a:rPr lang="en-US" sz="6000" b="1" u="sng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Annual Growth</a:t>
            </a:r>
          </a:p>
          <a:p>
            <a:pPr marL="0" indent="0" algn="ctr">
              <a:buNone/>
            </a:pPr>
            <a:r>
              <a:rPr lang="en-US" sz="4000" dirty="0">
                <a:latin typeface="+mj-lt"/>
                <a:cs typeface="Arial" panose="020B0604020202020204" pitchFamily="34" charset="0"/>
              </a:rPr>
              <a:t>and</a:t>
            </a:r>
          </a:p>
          <a:p>
            <a:pPr marL="0" indent="0" algn="ctr">
              <a:buNone/>
            </a:pPr>
            <a:r>
              <a:rPr lang="en-US" sz="6000" b="1" u="sng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4545 Performance</a:t>
            </a:r>
          </a:p>
          <a:p>
            <a:pPr marL="0" indent="0" algn="ctr">
              <a:buNone/>
            </a:pPr>
            <a:r>
              <a:rPr lang="en-US" sz="4000" b="1" i="1" dirty="0">
                <a:latin typeface="+mj-lt"/>
                <a:cs typeface="Arial" panose="020B0604020202020204" pitchFamily="34" charset="0"/>
              </a:rPr>
              <a:t>work together to determine </a:t>
            </a:r>
          </a:p>
          <a:p>
            <a:pPr marL="0" indent="0" algn="ctr">
              <a:buNone/>
            </a:pPr>
            <a:r>
              <a:rPr lang="en-US" sz="8800" b="1" dirty="0">
                <a:solidFill>
                  <a:srgbClr val="92D050"/>
                </a:solidFill>
                <a:latin typeface="+mn-lt"/>
                <a:cs typeface="Arial" panose="020B0604020202020204" pitchFamily="34" charset="0"/>
              </a:rPr>
              <a:t>ACADEMIC GROWTH?</a:t>
            </a:r>
          </a:p>
        </p:txBody>
      </p:sp>
    </p:spTree>
    <p:extLst>
      <p:ext uri="{BB962C8B-B14F-4D97-AF65-F5344CB8AC3E}">
        <p14:creationId xmlns:p14="http://schemas.microsoft.com/office/powerpoint/2010/main" val="25512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5A73CF-F3D0-A969-692B-78E6FFBE6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023" y="0"/>
            <a:ext cx="5661999" cy="6766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4216582-56FF-F686-0522-467CFF2C909C}"/>
              </a:ext>
            </a:extLst>
          </p:cNvPr>
          <p:cNvSpPr/>
          <p:nvPr/>
        </p:nvSpPr>
        <p:spPr>
          <a:xfrm>
            <a:off x="152400" y="685800"/>
            <a:ext cx="4087585" cy="3347358"/>
          </a:xfrm>
          <a:prstGeom prst="rightArrow">
            <a:avLst>
              <a:gd name="adj1" fmla="val 75977"/>
              <a:gd name="adj2" fmla="val 2364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Table Model</a:t>
            </a: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results that meet the following:</a:t>
            </a:r>
          </a:p>
          <a:p>
            <a:pPr marL="571500" marR="0" lvl="1" indent="-2825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 score in 2023 on 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 attempt at a test in Reading or Math</a:t>
            </a:r>
          </a:p>
          <a:p>
            <a:pPr marL="571500" marR="0" lvl="1" indent="-2825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 score in 2022 on 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 attempt at a test in the same subject area but lower grade/course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1626627-062D-7931-BD1D-048A549291F4}"/>
              </a:ext>
            </a:extLst>
          </p:cNvPr>
          <p:cNvSpPr/>
          <p:nvPr/>
        </p:nvSpPr>
        <p:spPr>
          <a:xfrm>
            <a:off x="1796143" y="3903071"/>
            <a:ext cx="2320880" cy="1496787"/>
          </a:xfrm>
          <a:prstGeom prst="rightArrow">
            <a:avLst>
              <a:gd name="adj1" fmla="val 64341"/>
              <a:gd name="adj2" fmla="val 3891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Annual Growth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68AF1A0D-2065-B60F-AD30-57B67C56967C}"/>
              </a:ext>
            </a:extLst>
          </p:cNvPr>
          <p:cNvSpPr/>
          <p:nvPr/>
        </p:nvSpPr>
        <p:spPr>
          <a:xfrm>
            <a:off x="9784034" y="3903071"/>
            <a:ext cx="2320880" cy="1496787"/>
          </a:xfrm>
          <a:prstGeom prst="leftArrow">
            <a:avLst>
              <a:gd name="adj1" fmla="val 65273"/>
              <a:gd name="adj2" fmla="val 5000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4545 Performance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FF14609-4CF4-4C00-BABF-7501BEE45B81}"/>
              </a:ext>
            </a:extLst>
          </p:cNvPr>
          <p:cNvSpPr/>
          <p:nvPr/>
        </p:nvSpPr>
        <p:spPr>
          <a:xfrm>
            <a:off x="707571" y="5334816"/>
            <a:ext cx="3470933" cy="1496787"/>
          </a:xfrm>
          <a:prstGeom prst="rightArrow">
            <a:avLst>
              <a:gd name="adj1" fmla="val 64341"/>
              <a:gd name="adj2" fmla="val 3891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 Growth</a:t>
            </a:r>
          </a:p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(Domain II-A)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5D1F9A5C-54D2-22C1-74AA-C7027A58A311}"/>
              </a:ext>
            </a:extLst>
          </p:cNvPr>
          <p:cNvSpPr/>
          <p:nvPr/>
        </p:nvSpPr>
        <p:spPr>
          <a:xfrm>
            <a:off x="7758154" y="685800"/>
            <a:ext cx="4130040" cy="293116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5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6B8"/>
                </a:solidFill>
              </a:rPr>
              <a:t>EOC retests are NOT included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6B8"/>
                </a:solidFill>
              </a:rPr>
              <a:t>BUT 1</a:t>
            </a:r>
            <a:r>
              <a:rPr lang="en-US" baseline="30000" dirty="0">
                <a:solidFill>
                  <a:srgbClr val="0056B8"/>
                </a:solidFill>
              </a:rPr>
              <a:t>st</a:t>
            </a:r>
            <a:r>
              <a:rPr lang="en-US" dirty="0">
                <a:solidFill>
                  <a:srgbClr val="0056B8"/>
                </a:solidFill>
              </a:rPr>
              <a:t> time attempts are, so SOME 4545 student test results </a:t>
            </a:r>
            <a:r>
              <a:rPr lang="en-US" b="1" u="sng" dirty="0">
                <a:solidFill>
                  <a:srgbClr val="0056B8"/>
                </a:solidFill>
              </a:rPr>
              <a:t>are</a:t>
            </a:r>
            <a:r>
              <a:rPr lang="en-US" dirty="0">
                <a:solidFill>
                  <a:srgbClr val="0056B8"/>
                </a:solidFill>
              </a:rPr>
              <a:t> included: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rgbClr val="0056B8"/>
                </a:solidFill>
              </a:rPr>
              <a:t>Alg</a:t>
            </a:r>
            <a:r>
              <a:rPr lang="en-US" sz="1400" dirty="0">
                <a:solidFill>
                  <a:srgbClr val="0056B8"/>
                </a:solidFill>
              </a:rPr>
              <a:t> I compared to Gr 8 Math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rgbClr val="0056B8"/>
                </a:solidFill>
              </a:rPr>
              <a:t>Eng</a:t>
            </a:r>
            <a:r>
              <a:rPr lang="en-US" sz="1400" dirty="0">
                <a:solidFill>
                  <a:srgbClr val="0056B8"/>
                </a:solidFill>
              </a:rPr>
              <a:t> I compared to Gr 8 </a:t>
            </a:r>
            <a:r>
              <a:rPr lang="en-US" sz="1400" dirty="0" err="1">
                <a:solidFill>
                  <a:srgbClr val="0056B8"/>
                </a:solidFill>
              </a:rPr>
              <a:t>Rdg</a:t>
            </a:r>
            <a:endParaRPr lang="en-US" sz="1400" dirty="0">
              <a:solidFill>
                <a:srgbClr val="0056B8"/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rgbClr val="0056B8"/>
                </a:solidFill>
              </a:rPr>
              <a:t>Eng</a:t>
            </a:r>
            <a:r>
              <a:rPr lang="en-US" sz="1400" dirty="0">
                <a:solidFill>
                  <a:srgbClr val="0056B8"/>
                </a:solidFill>
              </a:rPr>
              <a:t> II compared to </a:t>
            </a:r>
            <a:r>
              <a:rPr lang="en-US" sz="1400" dirty="0" err="1">
                <a:solidFill>
                  <a:srgbClr val="0056B8"/>
                </a:solidFill>
              </a:rPr>
              <a:t>Eng</a:t>
            </a:r>
            <a:r>
              <a:rPr lang="en-US" sz="1400" dirty="0">
                <a:solidFill>
                  <a:srgbClr val="0056B8"/>
                </a:solidFill>
              </a:rPr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354676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B33CBEE-10F0-9B46-BAD9-6F8771E10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676" y="242250"/>
            <a:ext cx="9784080" cy="6429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F31A28-6E09-2BFB-516D-151C85528F7C}"/>
              </a:ext>
            </a:extLst>
          </p:cNvPr>
          <p:cNvSpPr/>
          <p:nvPr/>
        </p:nvSpPr>
        <p:spPr>
          <a:xfrm>
            <a:off x="4031080" y="5940979"/>
            <a:ext cx="6599378" cy="72543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29C316-641F-18B4-D581-F5CB7E054313}"/>
              </a:ext>
            </a:extLst>
          </p:cNvPr>
          <p:cNvSpPr/>
          <p:nvPr/>
        </p:nvSpPr>
        <p:spPr>
          <a:xfrm>
            <a:off x="4031080" y="5245877"/>
            <a:ext cx="5269387" cy="67512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16880F-B75E-F6FD-51AE-2B11969D408B}"/>
              </a:ext>
            </a:extLst>
          </p:cNvPr>
          <p:cNvSpPr/>
          <p:nvPr/>
        </p:nvSpPr>
        <p:spPr>
          <a:xfrm>
            <a:off x="4031080" y="4544720"/>
            <a:ext cx="3936137" cy="66668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E9D56F-CE49-AC87-A550-BEED585A665B}"/>
              </a:ext>
            </a:extLst>
          </p:cNvPr>
          <p:cNvSpPr/>
          <p:nvPr/>
        </p:nvSpPr>
        <p:spPr>
          <a:xfrm>
            <a:off x="4031080" y="3832599"/>
            <a:ext cx="2623721" cy="70368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03021-868C-4006-CFA4-A3EE22ED68B8}"/>
              </a:ext>
            </a:extLst>
          </p:cNvPr>
          <p:cNvSpPr/>
          <p:nvPr/>
        </p:nvSpPr>
        <p:spPr>
          <a:xfrm>
            <a:off x="4031081" y="2473596"/>
            <a:ext cx="1265464" cy="134529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F3CDA4-A443-9494-400F-5A249A59E1AC}"/>
              </a:ext>
            </a:extLst>
          </p:cNvPr>
          <p:cNvSpPr/>
          <p:nvPr/>
        </p:nvSpPr>
        <p:spPr>
          <a:xfrm>
            <a:off x="7967217" y="4554646"/>
            <a:ext cx="1353676" cy="6477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9F5B42-D620-86C9-ADB2-C7EAA62DB72D}"/>
              </a:ext>
            </a:extLst>
          </p:cNvPr>
          <p:cNvSpPr/>
          <p:nvPr/>
        </p:nvSpPr>
        <p:spPr>
          <a:xfrm>
            <a:off x="6654801" y="3862549"/>
            <a:ext cx="1312416" cy="6477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B24786-A229-9E8B-AC6D-FC7E0AEA28AE}"/>
              </a:ext>
            </a:extLst>
          </p:cNvPr>
          <p:cNvSpPr/>
          <p:nvPr/>
        </p:nvSpPr>
        <p:spPr>
          <a:xfrm>
            <a:off x="5342385" y="3133382"/>
            <a:ext cx="1312416" cy="69921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024D00-7EA5-9A9E-C44A-3E474B550794}"/>
              </a:ext>
            </a:extLst>
          </p:cNvPr>
          <p:cNvSpPr/>
          <p:nvPr/>
        </p:nvSpPr>
        <p:spPr>
          <a:xfrm>
            <a:off x="10630458" y="5940979"/>
            <a:ext cx="1390298" cy="72524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3B7C65-FC5E-79F0-3BA7-7E3A15793EE6}"/>
              </a:ext>
            </a:extLst>
          </p:cNvPr>
          <p:cNvSpPr/>
          <p:nvPr/>
        </p:nvSpPr>
        <p:spPr>
          <a:xfrm>
            <a:off x="9336400" y="5259587"/>
            <a:ext cx="2684355" cy="6477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32199CC-B9CC-53B6-C2FA-D135915809DA}"/>
              </a:ext>
            </a:extLst>
          </p:cNvPr>
          <p:cNvSpPr/>
          <p:nvPr/>
        </p:nvSpPr>
        <p:spPr>
          <a:xfrm>
            <a:off x="9336400" y="4559276"/>
            <a:ext cx="2684354" cy="6477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9DF4EE7-9575-6325-F417-2045FFBD38EE}"/>
              </a:ext>
            </a:extLst>
          </p:cNvPr>
          <p:cNvSpPr/>
          <p:nvPr/>
        </p:nvSpPr>
        <p:spPr>
          <a:xfrm>
            <a:off x="7982724" y="3855861"/>
            <a:ext cx="4038030" cy="70368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21666C-05BE-2DB4-8F76-C647CDEB9E5A}"/>
              </a:ext>
            </a:extLst>
          </p:cNvPr>
          <p:cNvSpPr/>
          <p:nvPr/>
        </p:nvSpPr>
        <p:spPr>
          <a:xfrm>
            <a:off x="6649008" y="3145730"/>
            <a:ext cx="5371745" cy="69014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9BB22AD-5055-2C80-8DBB-E33ED8E28D5B}"/>
              </a:ext>
            </a:extLst>
          </p:cNvPr>
          <p:cNvSpPr/>
          <p:nvPr/>
        </p:nvSpPr>
        <p:spPr>
          <a:xfrm>
            <a:off x="5342385" y="2479514"/>
            <a:ext cx="6678368" cy="6477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63FD14-9D9F-05C4-6F71-2C3D6C107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212820"/>
            <a:ext cx="5852160" cy="2371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744EC1-0A23-98B4-84DC-FA5B5104A49D}"/>
              </a:ext>
            </a:extLst>
          </p:cNvPr>
          <p:cNvSpPr txBox="1">
            <a:spLocks/>
          </p:cNvSpPr>
          <p:nvPr/>
        </p:nvSpPr>
        <p:spPr>
          <a:xfrm>
            <a:off x="2779581" y="609765"/>
            <a:ext cx="731520" cy="306446"/>
          </a:xfrm>
          <a:prstGeom prst="rightArrow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B77D281-6829-B367-C506-7789DEAA7EAC}"/>
              </a:ext>
            </a:extLst>
          </p:cNvPr>
          <p:cNvSpPr txBox="1">
            <a:spLocks/>
          </p:cNvSpPr>
          <p:nvPr/>
        </p:nvSpPr>
        <p:spPr>
          <a:xfrm>
            <a:off x="2779581" y="951853"/>
            <a:ext cx="731520" cy="306446"/>
          </a:xfrm>
          <a:prstGeom prst="rightArrow">
            <a:avLst/>
          </a:prstGeom>
          <a:solidFill>
            <a:srgbClr val="035EA0"/>
          </a:solidFill>
          <a:ln w="19050">
            <a:solidFill>
              <a:srgbClr val="035EA0"/>
            </a:solidFill>
          </a:ln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C8036E-8615-0A4E-E7AC-76C1F7CD66FD}"/>
              </a:ext>
            </a:extLst>
          </p:cNvPr>
          <p:cNvSpPr txBox="1">
            <a:spLocks/>
          </p:cNvSpPr>
          <p:nvPr/>
        </p:nvSpPr>
        <p:spPr>
          <a:xfrm>
            <a:off x="2779581" y="1301145"/>
            <a:ext cx="731520" cy="306446"/>
          </a:xfrm>
          <a:prstGeom prst="rightArrow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33BCC1-BAB4-E41A-A75B-56AEBE0EFF04}"/>
              </a:ext>
            </a:extLst>
          </p:cNvPr>
          <p:cNvSpPr/>
          <p:nvPr/>
        </p:nvSpPr>
        <p:spPr>
          <a:xfrm>
            <a:off x="4508180" y="612491"/>
            <a:ext cx="1584884" cy="1993381"/>
          </a:xfrm>
          <a:prstGeom prst="rect">
            <a:avLst/>
          </a:prstGeom>
          <a:solidFill>
            <a:srgbClr val="FFC000">
              <a:alpha val="45882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766E86A-BBA4-54DF-19F9-578FE6004155}"/>
              </a:ext>
            </a:extLst>
          </p:cNvPr>
          <p:cNvSpPr txBox="1">
            <a:spLocks/>
          </p:cNvSpPr>
          <p:nvPr/>
        </p:nvSpPr>
        <p:spPr>
          <a:xfrm>
            <a:off x="4363989" y="1522368"/>
            <a:ext cx="599647" cy="480205"/>
          </a:xfrm>
          <a:prstGeom prst="rightArrow">
            <a:avLst/>
          </a:prstGeom>
          <a:solidFill>
            <a:srgbClr val="FFFF00"/>
          </a:solidFill>
          <a:ln w="190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EF207A7-A905-1832-E1B5-81745FDE39C3}"/>
              </a:ext>
            </a:extLst>
          </p:cNvPr>
          <p:cNvSpPr txBox="1">
            <a:spLocks/>
          </p:cNvSpPr>
          <p:nvPr/>
        </p:nvSpPr>
        <p:spPr>
          <a:xfrm>
            <a:off x="4363989" y="1776180"/>
            <a:ext cx="599647" cy="480205"/>
          </a:xfrm>
          <a:prstGeom prst="rightArrow">
            <a:avLst/>
          </a:prstGeom>
          <a:solidFill>
            <a:srgbClr val="FFFF00"/>
          </a:solidFill>
          <a:ln w="190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16DF84F-4091-76A2-0B6F-3065451839E5}"/>
              </a:ext>
            </a:extLst>
          </p:cNvPr>
          <p:cNvSpPr txBox="1">
            <a:spLocks/>
          </p:cNvSpPr>
          <p:nvPr/>
        </p:nvSpPr>
        <p:spPr>
          <a:xfrm>
            <a:off x="1596257" y="1584591"/>
            <a:ext cx="3367379" cy="1440810"/>
          </a:xfrm>
          <a:prstGeom prst="rightArrow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Annual Growth = 63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1A9A0105-C3FA-5781-007C-17B8EB1955C7}"/>
              </a:ext>
            </a:extLst>
          </p:cNvPr>
          <p:cNvSpPr/>
          <p:nvPr/>
        </p:nvSpPr>
        <p:spPr>
          <a:xfrm>
            <a:off x="6825922" y="168081"/>
            <a:ext cx="2877877" cy="1353671"/>
          </a:xfrm>
          <a:prstGeom prst="downArrow">
            <a:avLst>
              <a:gd name="adj1" fmla="val 69739"/>
              <a:gd name="adj2" fmla="val 50000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Performance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46F7646-4DF7-F9A0-CAB8-F434CCE9A144}"/>
              </a:ext>
            </a:extLst>
          </p:cNvPr>
          <p:cNvSpPr/>
          <p:nvPr/>
        </p:nvSpPr>
        <p:spPr>
          <a:xfrm>
            <a:off x="107301" y="3145730"/>
            <a:ext cx="2404610" cy="1790700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Performance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C4F397B-99F7-7EB7-F80E-8CB4B8B92AD2}"/>
              </a:ext>
            </a:extLst>
          </p:cNvPr>
          <p:cNvSpPr txBox="1">
            <a:spLocks/>
          </p:cNvSpPr>
          <p:nvPr/>
        </p:nvSpPr>
        <p:spPr>
          <a:xfrm rot="287825">
            <a:off x="5235968" y="1019492"/>
            <a:ext cx="6351665" cy="5185449"/>
          </a:xfrm>
          <a:prstGeom prst="star32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Annual 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Growth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is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%age of students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who made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1 year of growth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f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1 year of instruction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334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" grpId="0" animBg="1"/>
      <p:bldP spid="3" grpId="1" animBg="1"/>
      <p:bldP spid="6" grpId="0" animBg="1"/>
      <p:bldP spid="6" grpId="1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3E2B455-8FC3-EB48-4B65-08AE8361CA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CA0EDC-65A9-9436-AA84-CA16B8D36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27" y="505384"/>
            <a:ext cx="10986247" cy="4011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… what is your favorite “unusual” word</a:t>
            </a:r>
          </a:p>
          <a:p>
            <a:pPr lvl="1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just like the sound of it</a:t>
            </a:r>
          </a:p>
          <a:p>
            <a:pPr lvl="1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learned it years ago, and it just sort of stuck with you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9437CFD-0E6D-0553-6B6F-5FEDEDC6DE61}"/>
              </a:ext>
            </a:extLst>
          </p:cNvPr>
          <p:cNvSpPr txBox="1">
            <a:spLocks/>
          </p:cNvSpPr>
          <p:nvPr/>
        </p:nvSpPr>
        <p:spPr>
          <a:xfrm>
            <a:off x="7408553" y="4727458"/>
            <a:ext cx="4534273" cy="960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Draconian – excessively harsh or severe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C13AF0-5F6C-35B9-778F-088DFC39E3F2}"/>
              </a:ext>
            </a:extLst>
          </p:cNvPr>
          <p:cNvSpPr txBox="1">
            <a:spLocks/>
          </p:cNvSpPr>
          <p:nvPr/>
        </p:nvSpPr>
        <p:spPr>
          <a:xfrm>
            <a:off x="7408553" y="4188246"/>
            <a:ext cx="4534273" cy="960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Penultimate – next to last</a:t>
            </a:r>
          </a:p>
        </p:txBody>
      </p:sp>
    </p:spTree>
    <p:extLst>
      <p:ext uri="{BB962C8B-B14F-4D97-AF65-F5344CB8AC3E}">
        <p14:creationId xmlns:p14="http://schemas.microsoft.com/office/powerpoint/2010/main" val="198553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7E4526-D392-6512-96BF-8424C14AD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676" y="242250"/>
            <a:ext cx="9784080" cy="6429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78782BF-A054-1474-50FD-69C03C2DF4A1}"/>
              </a:ext>
            </a:extLst>
          </p:cNvPr>
          <p:cNvGrpSpPr/>
          <p:nvPr/>
        </p:nvGrpSpPr>
        <p:grpSpPr>
          <a:xfrm>
            <a:off x="2629980" y="2479329"/>
            <a:ext cx="9360144" cy="4192886"/>
            <a:chOff x="2439004" y="2625209"/>
            <a:chExt cx="9360144" cy="41928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C08715-9108-A404-D60F-A55A202EB422}"/>
                </a:ext>
              </a:extLst>
            </p:cNvPr>
            <p:cNvSpPr/>
            <p:nvPr/>
          </p:nvSpPr>
          <p:spPr>
            <a:xfrm>
              <a:off x="2476358" y="2625209"/>
              <a:ext cx="9291002" cy="133584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5034B4-9A61-A229-7B5A-BE99FBC71E4E}"/>
                </a:ext>
              </a:extLst>
            </p:cNvPr>
            <p:cNvSpPr/>
            <p:nvPr/>
          </p:nvSpPr>
          <p:spPr>
            <a:xfrm>
              <a:off x="2439004" y="3994383"/>
              <a:ext cx="9360144" cy="28237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9BB22AD-5055-2C80-8DBB-E33ED8E28D5B}"/>
              </a:ext>
            </a:extLst>
          </p:cNvPr>
          <p:cNvSpPr/>
          <p:nvPr/>
        </p:nvSpPr>
        <p:spPr>
          <a:xfrm>
            <a:off x="6667500" y="2479328"/>
            <a:ext cx="5290836" cy="128021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03021-868C-4006-CFA4-A3EE22ED68B8}"/>
              </a:ext>
            </a:extLst>
          </p:cNvPr>
          <p:cNvSpPr/>
          <p:nvPr/>
        </p:nvSpPr>
        <p:spPr>
          <a:xfrm>
            <a:off x="4051260" y="2479327"/>
            <a:ext cx="2616240" cy="130639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A60040-A05D-0DFC-34E3-2B9586897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08" y="3698539"/>
            <a:ext cx="6126480" cy="304540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05FEDD2-303D-2EE8-7ACB-76D5861B58EE}"/>
              </a:ext>
            </a:extLst>
          </p:cNvPr>
          <p:cNvSpPr txBox="1">
            <a:spLocks/>
          </p:cNvSpPr>
          <p:nvPr/>
        </p:nvSpPr>
        <p:spPr>
          <a:xfrm>
            <a:off x="2202612" y="4898127"/>
            <a:ext cx="731520" cy="306446"/>
          </a:xfrm>
          <a:prstGeom prst="rightArrow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D26E89-09C7-5DB6-6DC0-3966AC408EB4}"/>
              </a:ext>
            </a:extLst>
          </p:cNvPr>
          <p:cNvSpPr/>
          <p:nvPr/>
        </p:nvSpPr>
        <p:spPr>
          <a:xfrm>
            <a:off x="4262358" y="4581830"/>
            <a:ext cx="1958827" cy="2101103"/>
          </a:xfrm>
          <a:prstGeom prst="rect">
            <a:avLst/>
          </a:prstGeom>
          <a:solidFill>
            <a:srgbClr val="FFC000">
              <a:alpha val="45882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E25F15D-51A6-6A44-A6CA-2F2A108AD2CD}"/>
              </a:ext>
            </a:extLst>
          </p:cNvPr>
          <p:cNvSpPr txBox="1">
            <a:spLocks/>
          </p:cNvSpPr>
          <p:nvPr/>
        </p:nvSpPr>
        <p:spPr>
          <a:xfrm>
            <a:off x="4300481" y="5472539"/>
            <a:ext cx="599647" cy="480205"/>
          </a:xfrm>
          <a:prstGeom prst="rightArrow">
            <a:avLst/>
          </a:prstGeom>
          <a:solidFill>
            <a:srgbClr val="FFFF00"/>
          </a:solidFill>
          <a:ln w="190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AE942FD-176A-00A8-5D4F-706821769684}"/>
              </a:ext>
            </a:extLst>
          </p:cNvPr>
          <p:cNvSpPr txBox="1">
            <a:spLocks/>
          </p:cNvSpPr>
          <p:nvPr/>
        </p:nvSpPr>
        <p:spPr>
          <a:xfrm>
            <a:off x="4300480" y="5751586"/>
            <a:ext cx="599647" cy="480205"/>
          </a:xfrm>
          <a:prstGeom prst="rightArrow">
            <a:avLst/>
          </a:prstGeom>
          <a:solidFill>
            <a:srgbClr val="FFFF00"/>
          </a:solidFill>
          <a:ln w="190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184D7DE-2CD1-4071-3A71-B18FF858B2F1}"/>
              </a:ext>
            </a:extLst>
          </p:cNvPr>
          <p:cNvSpPr txBox="1">
            <a:spLocks/>
          </p:cNvSpPr>
          <p:nvPr/>
        </p:nvSpPr>
        <p:spPr>
          <a:xfrm>
            <a:off x="1423126" y="5882743"/>
            <a:ext cx="3367379" cy="104283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4545 Score = 41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B84413F-4788-40DA-8846-985738A44070}"/>
              </a:ext>
            </a:extLst>
          </p:cNvPr>
          <p:cNvSpPr txBox="1">
            <a:spLocks/>
          </p:cNvSpPr>
          <p:nvPr/>
        </p:nvSpPr>
        <p:spPr>
          <a:xfrm>
            <a:off x="2219840" y="5242898"/>
            <a:ext cx="731520" cy="306446"/>
          </a:xfrm>
          <a:prstGeom prst="rightArrow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03D795D-4208-8F79-0A30-35835E471CBC}"/>
              </a:ext>
            </a:extLst>
          </p:cNvPr>
          <p:cNvSpPr/>
          <p:nvPr/>
        </p:nvSpPr>
        <p:spPr>
          <a:xfrm>
            <a:off x="6497908" y="3848503"/>
            <a:ext cx="5437991" cy="2517120"/>
          </a:xfrm>
          <a:prstGeom prst="wedgeRoundRectCallout">
            <a:avLst>
              <a:gd name="adj1" fmla="val -67003"/>
              <a:gd name="adj2" fmla="val 50477"/>
              <a:gd name="adj3" fmla="val 16667"/>
            </a:avLst>
          </a:prstGeom>
          <a:solidFill>
            <a:srgbClr val="99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398463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number for campus principals</a:t>
            </a:r>
          </a:p>
          <a:p>
            <a:pPr marL="398463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the %age of passing tests in 2023 taken by students who failed Reading or Math in 2022</a:t>
            </a:r>
          </a:p>
          <a:p>
            <a:pPr marL="398463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reflects the effectiveness of the 4545 services provided on campus</a:t>
            </a:r>
          </a:p>
        </p:txBody>
      </p:sp>
    </p:spTree>
    <p:extLst>
      <p:ext uri="{BB962C8B-B14F-4D97-AF65-F5344CB8AC3E}">
        <p14:creationId xmlns:p14="http://schemas.microsoft.com/office/powerpoint/2010/main" val="74721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1" grpId="0" animBg="1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3B6435-D016-3CDF-1C5C-92A2D66B4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676" y="242250"/>
            <a:ext cx="9784080" cy="6429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tar: 32 Points 2">
            <a:extLst>
              <a:ext uri="{FF2B5EF4-FFF2-40B4-BE49-F238E27FC236}">
                <a16:creationId xmlns:a16="http://schemas.microsoft.com/office/drawing/2014/main" id="{27629233-5A1A-384F-F513-3AEC7645E893}"/>
              </a:ext>
            </a:extLst>
          </p:cNvPr>
          <p:cNvSpPr/>
          <p:nvPr/>
        </p:nvSpPr>
        <p:spPr>
          <a:xfrm>
            <a:off x="3309257" y="1426029"/>
            <a:ext cx="8104414" cy="4865914"/>
          </a:xfrm>
          <a:prstGeom prst="star32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… now that we have calculated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Annual Growth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4545 Performance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can calculate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 GROWTH</a:t>
            </a:r>
          </a:p>
        </p:txBody>
      </p:sp>
    </p:spTree>
    <p:extLst>
      <p:ext uri="{BB962C8B-B14F-4D97-AF65-F5344CB8AC3E}">
        <p14:creationId xmlns:p14="http://schemas.microsoft.com/office/powerpoint/2010/main" val="138116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3B6435-D016-3CDF-1C5C-92A2D66B4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676" y="242250"/>
            <a:ext cx="9784080" cy="6429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AD879D-3B00-06F8-B4CC-BE2DF3A21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99" y="185785"/>
            <a:ext cx="6400800" cy="2593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00085C-D011-0C3D-FB68-E8F3E6B57019}"/>
              </a:ext>
            </a:extLst>
          </p:cNvPr>
          <p:cNvSpPr/>
          <p:nvPr/>
        </p:nvSpPr>
        <p:spPr>
          <a:xfrm>
            <a:off x="4789181" y="1745105"/>
            <a:ext cx="1735217" cy="24241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466F99-C9D2-D3E7-4FAF-338FFE244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522" y="3282902"/>
            <a:ext cx="8412480" cy="2870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C0BBC2-1C8D-58F6-2E71-DB8F782816D4}"/>
              </a:ext>
            </a:extLst>
          </p:cNvPr>
          <p:cNvSpPr txBox="1">
            <a:spLocks/>
          </p:cNvSpPr>
          <p:nvPr/>
        </p:nvSpPr>
        <p:spPr>
          <a:xfrm>
            <a:off x="2499395" y="3843957"/>
            <a:ext cx="1172451" cy="546786"/>
          </a:xfrm>
          <a:prstGeom prst="rightArrow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64FB2D-7C15-6067-C470-CBF27470309B}"/>
              </a:ext>
            </a:extLst>
          </p:cNvPr>
          <p:cNvSpPr txBox="1">
            <a:spLocks/>
          </p:cNvSpPr>
          <p:nvPr/>
        </p:nvSpPr>
        <p:spPr>
          <a:xfrm>
            <a:off x="1382367" y="4150614"/>
            <a:ext cx="1071183" cy="752784"/>
          </a:xfrm>
          <a:prstGeom prst="rightArrow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CA0959-2471-CB8C-4D52-1DAD1BEC36CD}"/>
              </a:ext>
            </a:extLst>
          </p:cNvPr>
          <p:cNvSpPr/>
          <p:nvPr/>
        </p:nvSpPr>
        <p:spPr>
          <a:xfrm>
            <a:off x="7425505" y="3920504"/>
            <a:ext cx="2323497" cy="79868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6755644-82EE-9363-53EC-43792A3749E7}"/>
              </a:ext>
            </a:extLst>
          </p:cNvPr>
          <p:cNvSpPr txBox="1">
            <a:spLocks/>
          </p:cNvSpPr>
          <p:nvPr/>
        </p:nvSpPr>
        <p:spPr>
          <a:xfrm>
            <a:off x="7250654" y="4719191"/>
            <a:ext cx="903591" cy="480205"/>
          </a:xfrm>
          <a:prstGeom prst="rightArrow">
            <a:avLst/>
          </a:prstGeom>
          <a:solidFill>
            <a:srgbClr val="FFFF00"/>
          </a:solidFill>
          <a:ln w="190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1FC45C-2376-E199-F91C-14A2928BFF2A}"/>
              </a:ext>
            </a:extLst>
          </p:cNvPr>
          <p:cNvSpPr txBox="1">
            <a:spLocks/>
          </p:cNvSpPr>
          <p:nvPr/>
        </p:nvSpPr>
        <p:spPr>
          <a:xfrm>
            <a:off x="7243603" y="5055361"/>
            <a:ext cx="917692" cy="480205"/>
          </a:xfrm>
          <a:prstGeom prst="rightArrow">
            <a:avLst/>
          </a:prstGeom>
          <a:solidFill>
            <a:srgbClr val="FFFF00"/>
          </a:solidFill>
          <a:ln w="190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095C6B6-5296-9051-464B-83C235277D57}"/>
              </a:ext>
            </a:extLst>
          </p:cNvPr>
          <p:cNvSpPr txBox="1">
            <a:spLocks/>
          </p:cNvSpPr>
          <p:nvPr/>
        </p:nvSpPr>
        <p:spPr>
          <a:xfrm>
            <a:off x="2203423" y="4971456"/>
            <a:ext cx="5536852" cy="1711152"/>
          </a:xfrm>
          <a:prstGeom prst="rightArrow">
            <a:avLst>
              <a:gd name="adj1" fmla="val 61777"/>
              <a:gd name="adj2" fmla="val 50000"/>
            </a:avLst>
          </a:prstGeom>
          <a:solidFill>
            <a:srgbClr val="00B050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Academic Growth Score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9D6246-2CBB-CD3D-662D-B48599276E34}"/>
              </a:ext>
            </a:extLst>
          </p:cNvPr>
          <p:cNvSpPr txBox="1">
            <a:spLocks/>
          </p:cNvSpPr>
          <p:nvPr/>
        </p:nvSpPr>
        <p:spPr>
          <a:xfrm>
            <a:off x="750296" y="1589658"/>
            <a:ext cx="1172451" cy="546786"/>
          </a:xfrm>
          <a:prstGeom prst="rightArrow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709EA-4B23-F8FE-03F8-9C91C27AD185}"/>
              </a:ext>
            </a:extLst>
          </p:cNvPr>
          <p:cNvSpPr/>
          <p:nvPr/>
        </p:nvSpPr>
        <p:spPr>
          <a:xfrm>
            <a:off x="4789181" y="2004736"/>
            <a:ext cx="1735216" cy="29142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AAE3BAF-873D-A553-8D7C-A25393FE203A}"/>
              </a:ext>
            </a:extLst>
          </p:cNvPr>
          <p:cNvSpPr txBox="1">
            <a:spLocks/>
          </p:cNvSpPr>
          <p:nvPr/>
        </p:nvSpPr>
        <p:spPr>
          <a:xfrm>
            <a:off x="907260" y="1877054"/>
            <a:ext cx="1172451" cy="546786"/>
          </a:xfrm>
          <a:prstGeom prst="rightArrow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4A417-5165-9B7A-19E9-F1EBC3D39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786" y="149539"/>
            <a:ext cx="5334588" cy="26517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3A0493-1ECF-71EE-E0AA-845B9D87457C}"/>
              </a:ext>
            </a:extLst>
          </p:cNvPr>
          <p:cNvSpPr/>
          <p:nvPr/>
        </p:nvSpPr>
        <p:spPr>
          <a:xfrm>
            <a:off x="10174876" y="1735996"/>
            <a:ext cx="1796497" cy="32140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DD155A2-44B9-9707-B799-E8F6596B0739}"/>
              </a:ext>
            </a:extLst>
          </p:cNvPr>
          <p:cNvSpPr txBox="1">
            <a:spLocks/>
          </p:cNvSpPr>
          <p:nvPr/>
        </p:nvSpPr>
        <p:spPr>
          <a:xfrm>
            <a:off x="6839279" y="1651091"/>
            <a:ext cx="1172451" cy="54678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77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4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3" grpId="0" animBg="1"/>
      <p:bldP spid="19" grpId="0" animBg="1"/>
      <p:bldP spid="2" grpId="0" animBg="1"/>
      <p:bldP spid="4" grpId="0" animBg="1"/>
      <p:bldP spid="20" grpId="0" animBg="1"/>
      <p:bldP spid="9" grpId="0" animBg="1"/>
      <p:bldP spid="16" grpId="0" animBg="1"/>
      <p:bldP spid="17" grpId="0" animBg="1"/>
      <p:bldP spid="11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icon, funnel chart&#10;&#10;Description automatically generated">
            <a:extLst>
              <a:ext uri="{FF2B5EF4-FFF2-40B4-BE49-F238E27FC236}">
                <a16:creationId xmlns:a16="http://schemas.microsoft.com/office/drawing/2014/main" id="{AFDB59E9-C06A-671B-8A11-2247B357E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 b="4401"/>
          <a:stretch/>
        </p:blipFill>
        <p:spPr>
          <a:xfrm>
            <a:off x="101975" y="152400"/>
            <a:ext cx="8165350" cy="6705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FEB0E3-D2B0-E7F1-6657-0A3A06697615}"/>
              </a:ext>
            </a:extLst>
          </p:cNvPr>
          <p:cNvSpPr/>
          <p:nvPr/>
        </p:nvSpPr>
        <p:spPr>
          <a:xfrm>
            <a:off x="1492250" y="2863850"/>
            <a:ext cx="5289550" cy="2679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Annual Growth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B92247-6782-A539-115E-CF22A26968AC}"/>
              </a:ext>
            </a:extLst>
          </p:cNvPr>
          <p:cNvSpPr/>
          <p:nvPr/>
        </p:nvSpPr>
        <p:spPr>
          <a:xfrm>
            <a:off x="1003300" y="482600"/>
            <a:ext cx="6267450" cy="119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4545 Performance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icing on the </a:t>
            </a:r>
            <a:r>
              <a:rPr lang="en-US" b="1" i="1" dirty="0">
                <a:solidFill>
                  <a:prstClr val="white"/>
                </a:solidFill>
                <a:latin typeface="Calibri" panose="020F0502020204030204"/>
              </a:rPr>
              <a:t>Annual G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rowth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(it can help, but it cannot hurt Annual Growth)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8E282F-AF77-FDC5-6457-44E5E6D6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8575" y="482600"/>
            <a:ext cx="5029201" cy="521587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6000" b="1" dirty="0">
                <a:solidFill>
                  <a:srgbClr val="92D050"/>
                </a:solidFill>
              </a:rPr>
              <a:t>Academic Growth </a:t>
            </a:r>
            <a:endParaRPr lang="en-US" sz="6000" dirty="0"/>
          </a:p>
          <a:p>
            <a:pPr marL="1428750" lvl="1" indent="-571500" algn="r">
              <a:spcBef>
                <a:spcPts val="3000"/>
              </a:spcBef>
              <a:buFont typeface="+mj-lt"/>
              <a:buAutoNum type="arabicPeriod"/>
            </a:pPr>
            <a:r>
              <a:rPr lang="en-US" sz="3200" b="1" dirty="0">
                <a:solidFill>
                  <a:srgbClr val="00B050"/>
                </a:solidFill>
              </a:rPr>
              <a:t>Annual Growth</a:t>
            </a:r>
          </a:p>
          <a:p>
            <a:pPr marL="1428750" lvl="1" indent="-571500" algn="r">
              <a:spcBef>
                <a:spcPts val="3000"/>
              </a:spcBef>
              <a:buFont typeface="+mj-lt"/>
              <a:buAutoNum type="arabicPeriod"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4545 Performance</a:t>
            </a:r>
          </a:p>
        </p:txBody>
      </p:sp>
    </p:spTree>
    <p:extLst>
      <p:ext uri="{BB962C8B-B14F-4D97-AF65-F5344CB8AC3E}">
        <p14:creationId xmlns:p14="http://schemas.microsoft.com/office/powerpoint/2010/main" val="306419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F5CD19-EFE7-D3C6-4001-3E139A4D4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1711201"/>
            <a:ext cx="11978640" cy="448733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6CC3A80-2FF0-E274-271B-17FB5DB60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20" y="385638"/>
            <a:ext cx="10986246" cy="1325563"/>
          </a:xfrm>
        </p:spPr>
        <p:txBody>
          <a:bodyPr/>
          <a:lstStyle/>
          <a:p>
            <a:r>
              <a:rPr lang="en-US" dirty="0"/>
              <a:t>What will it take to get an A for Academic Growth?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CD4156-2DE8-E92B-E4E9-0839C5959EEE}"/>
              </a:ext>
            </a:extLst>
          </p:cNvPr>
          <p:cNvSpPr/>
          <p:nvPr/>
        </p:nvSpPr>
        <p:spPr>
          <a:xfrm>
            <a:off x="217714" y="3954869"/>
            <a:ext cx="9579429" cy="524602"/>
          </a:xfrm>
          <a:prstGeom prst="rect">
            <a:avLst/>
          </a:prstGeom>
          <a:solidFill>
            <a:srgbClr val="92D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2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85DA745-21CC-4F21-B194-C6F92E001B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1357"/>
          <a:stretch/>
        </p:blipFill>
        <p:spPr>
          <a:xfrm>
            <a:off x="-40639" y="-91440"/>
            <a:ext cx="12349479" cy="694944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F118523-1E13-49CC-8A58-F680979B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1" y="389746"/>
            <a:ext cx="7240192" cy="1325563"/>
          </a:xfrm>
        </p:spPr>
        <p:txBody>
          <a:bodyPr>
            <a:noAutofit/>
          </a:bodyPr>
          <a:lstStyle/>
          <a:p>
            <a:pPr algn="r"/>
            <a:r>
              <a:rPr lang="en-US" sz="5400" dirty="0">
                <a:solidFill>
                  <a:schemeClr val="bg1">
                    <a:lumMod val="95000"/>
                  </a:schemeClr>
                </a:solidFill>
              </a:rPr>
              <a:t>academic growth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30B5C72-31F8-4A53-A621-AEBD76EF2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1730" y="1562909"/>
            <a:ext cx="5065264" cy="496640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800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</a:t>
            </a:r>
          </a:p>
          <a:p>
            <a:pPr marL="0" indent="0">
              <a:buNone/>
              <a:tabLst>
                <a:tab pos="628650" algn="l"/>
              </a:tabLst>
            </a:pPr>
            <a:r>
              <a:rPr lang="en-US" sz="4800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is </a:t>
            </a:r>
            <a:r>
              <a:rPr lang="en-US" sz="6600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STILL</a:t>
            </a:r>
            <a:endParaRPr lang="en-US" sz="48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  <a:tabLst>
                <a:tab pos="1028700" algn="l"/>
              </a:tabLst>
            </a:pPr>
            <a:r>
              <a:rPr lang="en-US" sz="4800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our</a:t>
            </a:r>
          </a:p>
          <a:p>
            <a:pPr marL="0" indent="0">
              <a:buNone/>
              <a:tabLst>
                <a:tab pos="1600200" algn="l"/>
              </a:tabLst>
            </a:pPr>
            <a:r>
              <a:rPr lang="en-US" sz="7200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en-US" sz="8800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GOAL?</a:t>
            </a:r>
            <a:endParaRPr lang="en-US" sz="7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7883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File:I-85.svg">
            <a:extLst>
              <a:ext uri="{FF2B5EF4-FFF2-40B4-BE49-F238E27FC236}">
                <a16:creationId xmlns:a16="http://schemas.microsoft.com/office/drawing/2014/main" id="{917769DD-3337-4CF9-B527-D133D23F0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22" y="1049339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3A905CF9-2821-423C-995B-4F1F9076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869950"/>
            <a:ext cx="4404673" cy="5216119"/>
          </a:xfrm>
        </p:spPr>
        <p:txBody>
          <a:bodyPr>
            <a:normAutofit/>
          </a:bodyPr>
          <a:lstStyle/>
          <a:p>
            <a:r>
              <a:rPr lang="en-US" sz="8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DRIVE FOR</a:t>
            </a:r>
          </a:p>
        </p:txBody>
      </p:sp>
      <p:pic>
        <p:nvPicPr>
          <p:cNvPr id="4" name="10 - I Can't Drive 55">
            <a:hlinkClick r:id="" action="ppaction://media"/>
            <a:extLst>
              <a:ext uri="{FF2B5EF4-FFF2-40B4-BE49-F238E27FC236}">
                <a16:creationId xmlns:a16="http://schemas.microsoft.com/office/drawing/2014/main" id="{7DD896E1-34DC-461E-BEC3-C73EF5DD7C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3442" y="1230314"/>
            <a:ext cx="271463" cy="2714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133F04-03DC-40E5-B202-99B167E6253B}"/>
              </a:ext>
            </a:extLst>
          </p:cNvPr>
          <p:cNvSpPr/>
          <p:nvPr/>
        </p:nvSpPr>
        <p:spPr>
          <a:xfrm>
            <a:off x="749300" y="400837"/>
            <a:ext cx="412488" cy="216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220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icon, funnel chart&#10;&#10;Description automatically generated">
            <a:extLst>
              <a:ext uri="{FF2B5EF4-FFF2-40B4-BE49-F238E27FC236}">
                <a16:creationId xmlns:a16="http://schemas.microsoft.com/office/drawing/2014/main" id="{AFDB59E9-C06A-671B-8A11-2247B357E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 b="4401"/>
          <a:stretch/>
        </p:blipFill>
        <p:spPr>
          <a:xfrm>
            <a:off x="101975" y="152400"/>
            <a:ext cx="8165350" cy="6705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FEB0E3-D2B0-E7F1-6657-0A3A06697615}"/>
              </a:ext>
            </a:extLst>
          </p:cNvPr>
          <p:cNvSpPr/>
          <p:nvPr/>
        </p:nvSpPr>
        <p:spPr>
          <a:xfrm>
            <a:off x="1492250" y="2863850"/>
            <a:ext cx="5289550" cy="2679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Annual Growth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8E282F-AF77-FDC5-6457-44E5E6D6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8575" y="482600"/>
            <a:ext cx="5029201" cy="521587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6000" b="1" dirty="0">
                <a:solidFill>
                  <a:srgbClr val="92D050"/>
                </a:solidFill>
              </a:rPr>
              <a:t>Academic Growth </a:t>
            </a:r>
            <a:endParaRPr lang="en-US" sz="6000" dirty="0"/>
          </a:p>
          <a:p>
            <a:pPr marL="1428750" lvl="1" indent="-571500" algn="r">
              <a:spcBef>
                <a:spcPts val="3000"/>
              </a:spcBef>
              <a:buFont typeface="+mj-lt"/>
              <a:buAutoNum type="arabicPeriod"/>
            </a:pPr>
            <a:r>
              <a:rPr lang="en-US" sz="3200" b="1" dirty="0">
                <a:solidFill>
                  <a:srgbClr val="00B050"/>
                </a:solidFill>
              </a:rPr>
              <a:t>Annual Growth</a:t>
            </a:r>
          </a:p>
          <a:p>
            <a:pPr marL="1428750" lvl="1" indent="-571500" algn="r">
              <a:spcBef>
                <a:spcPts val="3000"/>
              </a:spcBef>
              <a:buFont typeface="+mj-lt"/>
              <a:buAutoNum type="arabicPeriod"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4545 Performance</a:t>
            </a:r>
          </a:p>
        </p:txBody>
      </p:sp>
      <p:pic>
        <p:nvPicPr>
          <p:cNvPr id="2" name="Picture 2" descr="File:I-85.svg">
            <a:extLst>
              <a:ext uri="{FF2B5EF4-FFF2-40B4-BE49-F238E27FC236}">
                <a16:creationId xmlns:a16="http://schemas.microsoft.com/office/drawing/2014/main" id="{DDF623D0-790E-9BB4-6292-73D6049DB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69" y="3215640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9BDF89A1-31BE-37F5-7D6F-CDBE619357D2}"/>
              </a:ext>
            </a:extLst>
          </p:cNvPr>
          <p:cNvSpPr/>
          <p:nvPr/>
        </p:nvSpPr>
        <p:spPr>
          <a:xfrm>
            <a:off x="6131005" y="2559140"/>
            <a:ext cx="5796562" cy="3289119"/>
          </a:xfrm>
          <a:prstGeom prst="leftArrow">
            <a:avLst>
              <a:gd name="adj1" fmla="val 66548"/>
              <a:gd name="adj2" fmla="val 50000"/>
            </a:avLst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Annual Growth is a measure of the %age of  students 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maintaining 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their performance level as they move up to a much harder curriculum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FD41BA-DCD2-E995-4B86-61458BFA53E5}"/>
              </a:ext>
            </a:extLst>
          </p:cNvPr>
          <p:cNvSpPr/>
          <p:nvPr/>
        </p:nvSpPr>
        <p:spPr>
          <a:xfrm>
            <a:off x="1003300" y="482600"/>
            <a:ext cx="6267450" cy="119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4545 Performance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icing on the </a:t>
            </a:r>
            <a:r>
              <a:rPr lang="en-US" b="1" i="1" dirty="0">
                <a:solidFill>
                  <a:prstClr val="white"/>
                </a:solidFill>
                <a:latin typeface="Calibri" panose="020F0502020204030204"/>
              </a:rPr>
              <a:t>Annual G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rowth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(it can help, but it cannot hurt Annual Growth)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67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C30B4F-EF4B-41DC-AFF8-70716E7246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000" y="50489"/>
            <a:ext cx="10470759" cy="6766560"/>
          </a:xfrm>
          <a:prstGeom prst="rect">
            <a:avLst/>
          </a:prstGeom>
          <a:ln w="38100" cap="sq">
            <a:solidFill>
              <a:srgbClr val="99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F9B0FA7-8DFD-472A-A7EE-38CC3E845884}"/>
              </a:ext>
            </a:extLst>
          </p:cNvPr>
          <p:cNvSpPr/>
          <p:nvPr/>
        </p:nvSpPr>
        <p:spPr>
          <a:xfrm>
            <a:off x="116237" y="663497"/>
            <a:ext cx="1806498" cy="2121857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elementary and middle schools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F66F653-A833-476D-963C-DC50BCF64BD4}"/>
              </a:ext>
            </a:extLst>
          </p:cNvPr>
          <p:cNvSpPr/>
          <p:nvPr/>
        </p:nvSpPr>
        <p:spPr>
          <a:xfrm>
            <a:off x="116237" y="3910361"/>
            <a:ext cx="1806498" cy="2121857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schools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districts)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E5E0F9B2-C832-4135-8729-E449520DBCF7}"/>
              </a:ext>
            </a:extLst>
          </p:cNvPr>
          <p:cNvSpPr/>
          <p:nvPr/>
        </p:nvSpPr>
        <p:spPr>
          <a:xfrm>
            <a:off x="2106026" y="2824976"/>
            <a:ext cx="2011680" cy="1102113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(Performance)</a:t>
            </a:r>
          </a:p>
        </p:txBody>
      </p:sp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D856B3E8-93EC-4BEC-A1FD-8F6016F55520}"/>
              </a:ext>
            </a:extLst>
          </p:cNvPr>
          <p:cNvSpPr/>
          <p:nvPr/>
        </p:nvSpPr>
        <p:spPr>
          <a:xfrm>
            <a:off x="4380870" y="2833336"/>
            <a:ext cx="2011680" cy="1102113"/>
          </a:xfrm>
          <a:prstGeom prst="horizontalScroll">
            <a:avLst/>
          </a:prstGeom>
          <a:solidFill>
            <a:srgbClr val="99CC3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II-A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(Growth)</a:t>
            </a:r>
          </a:p>
        </p:txBody>
      </p: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B01ECB4D-A89D-454E-A13F-C2EE88B873B1}"/>
              </a:ext>
            </a:extLst>
          </p:cNvPr>
          <p:cNvSpPr/>
          <p:nvPr/>
        </p:nvSpPr>
        <p:spPr>
          <a:xfrm>
            <a:off x="6638988" y="2833337"/>
            <a:ext cx="2011680" cy="1102113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II-B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(Performance)</a:t>
            </a:r>
          </a:p>
        </p:txBody>
      </p:sp>
      <p:sp>
        <p:nvSpPr>
          <p:cNvPr id="20" name="Scroll: Horizontal 19">
            <a:extLst>
              <a:ext uri="{FF2B5EF4-FFF2-40B4-BE49-F238E27FC236}">
                <a16:creationId xmlns:a16="http://schemas.microsoft.com/office/drawing/2014/main" id="{1029FA92-E019-463B-B789-88824940006A}"/>
              </a:ext>
            </a:extLst>
          </p:cNvPr>
          <p:cNvSpPr/>
          <p:nvPr/>
        </p:nvSpPr>
        <p:spPr>
          <a:xfrm>
            <a:off x="9180194" y="2785354"/>
            <a:ext cx="2011680" cy="1102113"/>
          </a:xfrm>
          <a:prstGeom prst="horizontalScroll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III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88C9B0-04EC-3ABA-6D65-86A009F65EF7}"/>
              </a:ext>
            </a:extLst>
          </p:cNvPr>
          <p:cNvGrpSpPr/>
          <p:nvPr/>
        </p:nvGrpSpPr>
        <p:grpSpPr>
          <a:xfrm>
            <a:off x="2085713" y="464734"/>
            <a:ext cx="2443430" cy="2433038"/>
            <a:chOff x="2085713" y="464734"/>
            <a:chExt cx="2443430" cy="2433038"/>
          </a:xfrm>
        </p:grpSpPr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D6844FB4-E3E5-04FA-336C-7CD380213434}"/>
                </a:ext>
              </a:extLst>
            </p:cNvPr>
            <p:cNvSpPr/>
            <p:nvPr/>
          </p:nvSpPr>
          <p:spPr>
            <a:xfrm rot="2272273">
              <a:off x="2085713" y="464734"/>
              <a:ext cx="2443430" cy="2433038"/>
            </a:xfrm>
            <a:prstGeom prst="pie">
              <a:avLst>
                <a:gd name="adj1" fmla="val 685716"/>
                <a:gd name="adj2" fmla="val 15843616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09AAA0F-07A4-8066-2BCF-49EF0B84FCFE}"/>
                </a:ext>
              </a:extLst>
            </p:cNvPr>
            <p:cNvSpPr/>
            <p:nvPr/>
          </p:nvSpPr>
          <p:spPr>
            <a:xfrm>
              <a:off x="2288226" y="1225341"/>
              <a:ext cx="975476" cy="746884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changes to calculation or scaling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1E6758-4CA2-F751-A99F-1BDE4230AC1B}"/>
              </a:ext>
            </a:extLst>
          </p:cNvPr>
          <p:cNvGrpSpPr/>
          <p:nvPr/>
        </p:nvGrpSpPr>
        <p:grpSpPr>
          <a:xfrm>
            <a:off x="6481403" y="418508"/>
            <a:ext cx="2488152" cy="2522545"/>
            <a:chOff x="6481403" y="418508"/>
            <a:chExt cx="2488152" cy="2522545"/>
          </a:xfrm>
        </p:grpSpPr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4B8C5A2C-8FFB-E907-F0A1-4F23BC33B8DF}"/>
                </a:ext>
              </a:extLst>
            </p:cNvPr>
            <p:cNvSpPr/>
            <p:nvPr/>
          </p:nvSpPr>
          <p:spPr>
            <a:xfrm rot="2272273">
              <a:off x="6481403" y="418508"/>
              <a:ext cx="2488152" cy="2522545"/>
            </a:xfrm>
            <a:prstGeom prst="pie">
              <a:avLst>
                <a:gd name="adj1" fmla="val 685716"/>
                <a:gd name="adj2" fmla="val 15823281"/>
              </a:avLst>
            </a:prstGeom>
            <a:solidFill>
              <a:srgbClr val="7F7F7F">
                <a:alpha val="7254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4CBDA13-1CD7-0B33-D844-716A8C8A0B1F}"/>
                </a:ext>
              </a:extLst>
            </p:cNvPr>
            <p:cNvSpPr/>
            <p:nvPr/>
          </p:nvSpPr>
          <p:spPr>
            <a:xfrm>
              <a:off x="6690834" y="1225341"/>
              <a:ext cx="975476" cy="746884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changes to calculation or scaling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8219EA-0701-CE14-2994-4F9D6A56712D}"/>
              </a:ext>
            </a:extLst>
          </p:cNvPr>
          <p:cNvGrpSpPr/>
          <p:nvPr/>
        </p:nvGrpSpPr>
        <p:grpSpPr>
          <a:xfrm>
            <a:off x="2084992" y="3889111"/>
            <a:ext cx="2444873" cy="2396949"/>
            <a:chOff x="2084992" y="3889111"/>
            <a:chExt cx="2444873" cy="2396949"/>
          </a:xfrm>
        </p:grpSpPr>
        <p:sp>
          <p:nvSpPr>
            <p:cNvPr id="24" name="Partial Circle 23">
              <a:extLst>
                <a:ext uri="{FF2B5EF4-FFF2-40B4-BE49-F238E27FC236}">
                  <a16:creationId xmlns:a16="http://schemas.microsoft.com/office/drawing/2014/main" id="{54E220C7-1090-CC7C-6DD7-0AE26248702F}"/>
                </a:ext>
              </a:extLst>
            </p:cNvPr>
            <p:cNvSpPr/>
            <p:nvPr/>
          </p:nvSpPr>
          <p:spPr>
            <a:xfrm rot="4444330">
              <a:off x="2108954" y="3865149"/>
              <a:ext cx="2396949" cy="2444873"/>
            </a:xfrm>
            <a:prstGeom prst="pie">
              <a:avLst>
                <a:gd name="adj1" fmla="val 7612902"/>
                <a:gd name="adj2" fmla="val 13570358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F206B82-2656-5735-A98C-A28FDC41BC3E}"/>
                </a:ext>
              </a:extLst>
            </p:cNvPr>
            <p:cNvSpPr/>
            <p:nvPr/>
          </p:nvSpPr>
          <p:spPr>
            <a:xfrm>
              <a:off x="2569167" y="4097718"/>
              <a:ext cx="975476" cy="662543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changes to calculation or scaling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29E672-AF1E-1822-EE6E-38CBD8643787}"/>
              </a:ext>
            </a:extLst>
          </p:cNvPr>
          <p:cNvGrpSpPr/>
          <p:nvPr/>
        </p:nvGrpSpPr>
        <p:grpSpPr>
          <a:xfrm>
            <a:off x="6581170" y="3848436"/>
            <a:ext cx="2444852" cy="2456265"/>
            <a:chOff x="6581170" y="3848436"/>
            <a:chExt cx="2444852" cy="2456265"/>
          </a:xfrm>
        </p:grpSpPr>
        <p:sp>
          <p:nvSpPr>
            <p:cNvPr id="25" name="Partial Circle 24">
              <a:extLst>
                <a:ext uri="{FF2B5EF4-FFF2-40B4-BE49-F238E27FC236}">
                  <a16:creationId xmlns:a16="http://schemas.microsoft.com/office/drawing/2014/main" id="{8866EAA5-E799-5BFB-7B30-63E707F7C3F5}"/>
                </a:ext>
              </a:extLst>
            </p:cNvPr>
            <p:cNvSpPr/>
            <p:nvPr/>
          </p:nvSpPr>
          <p:spPr>
            <a:xfrm rot="4444330">
              <a:off x="6575463" y="3854143"/>
              <a:ext cx="2456265" cy="2444852"/>
            </a:xfrm>
            <a:prstGeom prst="pie">
              <a:avLst>
                <a:gd name="adj1" fmla="val 6025619"/>
                <a:gd name="adj2" fmla="val 13579709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EBDA278-4F30-9600-74E6-8C36534AC312}"/>
                </a:ext>
              </a:extLst>
            </p:cNvPr>
            <p:cNvSpPr/>
            <p:nvPr/>
          </p:nvSpPr>
          <p:spPr>
            <a:xfrm>
              <a:off x="6944516" y="4205256"/>
              <a:ext cx="975476" cy="662543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changes to calculation or scaling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2E6C6F0-49B2-E64E-A71D-A8E51927BC8F}"/>
              </a:ext>
            </a:extLst>
          </p:cNvPr>
          <p:cNvGrpSpPr/>
          <p:nvPr/>
        </p:nvGrpSpPr>
        <p:grpSpPr>
          <a:xfrm>
            <a:off x="2073667" y="3865149"/>
            <a:ext cx="2454030" cy="2444873"/>
            <a:chOff x="2073667" y="3865149"/>
            <a:chExt cx="2454030" cy="2444873"/>
          </a:xfrm>
        </p:grpSpPr>
        <p:sp>
          <p:nvSpPr>
            <p:cNvPr id="8" name="Partial Circle 7">
              <a:extLst>
                <a:ext uri="{FF2B5EF4-FFF2-40B4-BE49-F238E27FC236}">
                  <a16:creationId xmlns:a16="http://schemas.microsoft.com/office/drawing/2014/main" id="{B93B59F1-D872-09A6-050D-461C2EE9EBE1}"/>
                </a:ext>
              </a:extLst>
            </p:cNvPr>
            <p:cNvSpPr/>
            <p:nvPr/>
          </p:nvSpPr>
          <p:spPr>
            <a:xfrm rot="19969050">
              <a:off x="2073667" y="3865149"/>
              <a:ext cx="2454030" cy="2444873"/>
            </a:xfrm>
            <a:prstGeom prst="pie">
              <a:avLst>
                <a:gd name="adj1" fmla="val 7612902"/>
                <a:gd name="adj2" fmla="val 13607235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65B75F7-3F3A-2302-6E7A-930968E80F5A}"/>
                </a:ext>
              </a:extLst>
            </p:cNvPr>
            <p:cNvSpPr/>
            <p:nvPr/>
          </p:nvSpPr>
          <p:spPr>
            <a:xfrm>
              <a:off x="2176326" y="5018443"/>
              <a:ext cx="975476" cy="846270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Minor change to calculation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Major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changes to scaling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96D818-570B-0239-86C6-AAC475465AE1}"/>
              </a:ext>
            </a:extLst>
          </p:cNvPr>
          <p:cNvGrpSpPr/>
          <p:nvPr/>
        </p:nvGrpSpPr>
        <p:grpSpPr>
          <a:xfrm>
            <a:off x="6550827" y="3908162"/>
            <a:ext cx="2453049" cy="2410245"/>
            <a:chOff x="6550827" y="3908162"/>
            <a:chExt cx="2453049" cy="2410245"/>
          </a:xfrm>
        </p:grpSpPr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B0BD0117-0ECD-7B6C-4AA9-BE67F6DBD045}"/>
                </a:ext>
              </a:extLst>
            </p:cNvPr>
            <p:cNvSpPr/>
            <p:nvPr/>
          </p:nvSpPr>
          <p:spPr>
            <a:xfrm rot="18464814">
              <a:off x="6572229" y="3886760"/>
              <a:ext cx="2410245" cy="2453049"/>
            </a:xfrm>
            <a:prstGeom prst="pie">
              <a:avLst>
                <a:gd name="adj1" fmla="val 6025619"/>
                <a:gd name="adj2" fmla="val 13579709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AB2181D-5519-CF58-AE0E-AAA82BF9406A}"/>
                </a:ext>
              </a:extLst>
            </p:cNvPr>
            <p:cNvSpPr/>
            <p:nvPr/>
          </p:nvSpPr>
          <p:spPr>
            <a:xfrm>
              <a:off x="6971222" y="5256904"/>
              <a:ext cx="975476" cy="846270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Minor change to calculation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Major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changes to scaling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9D5110-EAD2-CF49-1A41-370A2ADE6585}"/>
              </a:ext>
            </a:extLst>
          </p:cNvPr>
          <p:cNvGrpSpPr/>
          <p:nvPr/>
        </p:nvGrpSpPr>
        <p:grpSpPr>
          <a:xfrm>
            <a:off x="2084302" y="3910761"/>
            <a:ext cx="2444873" cy="2626356"/>
            <a:chOff x="2084302" y="3910761"/>
            <a:chExt cx="2444873" cy="2626356"/>
          </a:xfrm>
        </p:grpSpPr>
        <p:sp>
          <p:nvSpPr>
            <p:cNvPr id="18" name="Partial Circle 17">
              <a:extLst>
                <a:ext uri="{FF2B5EF4-FFF2-40B4-BE49-F238E27FC236}">
                  <a16:creationId xmlns:a16="http://schemas.microsoft.com/office/drawing/2014/main" id="{E5920370-33C9-606A-60AC-7A9F470673CD}"/>
                </a:ext>
              </a:extLst>
            </p:cNvPr>
            <p:cNvSpPr/>
            <p:nvPr/>
          </p:nvSpPr>
          <p:spPr>
            <a:xfrm rot="14438425">
              <a:off x="2099749" y="3895314"/>
              <a:ext cx="2413980" cy="2444873"/>
            </a:xfrm>
            <a:prstGeom prst="pie">
              <a:avLst>
                <a:gd name="adj1" fmla="val 10061224"/>
                <a:gd name="adj2" fmla="val 13119214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AB83364-5FF7-11E2-97AE-E9240952C710}"/>
                </a:ext>
              </a:extLst>
            </p:cNvPr>
            <p:cNvSpPr/>
            <p:nvPr/>
          </p:nvSpPr>
          <p:spPr>
            <a:xfrm>
              <a:off x="3333282" y="5719071"/>
              <a:ext cx="1007029" cy="818046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change to calculation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Minor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changes to scaling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0E2DDA4-A07E-27B4-BF9A-390B2BD9E72E}"/>
              </a:ext>
            </a:extLst>
          </p:cNvPr>
          <p:cNvGrpSpPr/>
          <p:nvPr/>
        </p:nvGrpSpPr>
        <p:grpSpPr>
          <a:xfrm>
            <a:off x="9030455" y="394700"/>
            <a:ext cx="2602144" cy="2433038"/>
            <a:chOff x="9030455" y="394700"/>
            <a:chExt cx="2602144" cy="2433038"/>
          </a:xfrm>
        </p:grpSpPr>
        <p:sp>
          <p:nvSpPr>
            <p:cNvPr id="27" name="Partial Circle 26">
              <a:extLst>
                <a:ext uri="{FF2B5EF4-FFF2-40B4-BE49-F238E27FC236}">
                  <a16:creationId xmlns:a16="http://schemas.microsoft.com/office/drawing/2014/main" id="{AE9787ED-9754-0D8D-802F-0D07E1683302}"/>
                </a:ext>
              </a:extLst>
            </p:cNvPr>
            <p:cNvSpPr/>
            <p:nvPr/>
          </p:nvSpPr>
          <p:spPr>
            <a:xfrm rot="12063553">
              <a:off x="9030455" y="394700"/>
              <a:ext cx="2443430" cy="2433038"/>
            </a:xfrm>
            <a:prstGeom prst="pie">
              <a:avLst>
                <a:gd name="adj1" fmla="val 5951884"/>
                <a:gd name="adj2" fmla="val 12601579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B70B64F-7247-3585-CB6D-37B93DCE6E8E}"/>
                </a:ext>
              </a:extLst>
            </p:cNvPr>
            <p:cNvSpPr/>
            <p:nvPr/>
          </p:nvSpPr>
          <p:spPr>
            <a:xfrm>
              <a:off x="10657123" y="1088563"/>
              <a:ext cx="975476" cy="746884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MAJOR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changes to calculation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scaling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55041DF-6281-EA43-E4B3-B5CFB070685D}"/>
              </a:ext>
            </a:extLst>
          </p:cNvPr>
          <p:cNvGrpSpPr/>
          <p:nvPr/>
        </p:nvGrpSpPr>
        <p:grpSpPr>
          <a:xfrm>
            <a:off x="8681648" y="3851935"/>
            <a:ext cx="2613422" cy="2367687"/>
            <a:chOff x="9019177" y="455362"/>
            <a:chExt cx="2613422" cy="2367687"/>
          </a:xfrm>
        </p:grpSpPr>
        <p:sp>
          <p:nvSpPr>
            <p:cNvPr id="38" name="Partial Circle 37">
              <a:extLst>
                <a:ext uri="{FF2B5EF4-FFF2-40B4-BE49-F238E27FC236}">
                  <a16:creationId xmlns:a16="http://schemas.microsoft.com/office/drawing/2014/main" id="{6E524993-774F-494B-0A13-12BE72EE106F}"/>
                </a:ext>
              </a:extLst>
            </p:cNvPr>
            <p:cNvSpPr/>
            <p:nvPr/>
          </p:nvSpPr>
          <p:spPr>
            <a:xfrm rot="12063553">
              <a:off x="9019177" y="455362"/>
              <a:ext cx="2429492" cy="2367687"/>
            </a:xfrm>
            <a:prstGeom prst="pie">
              <a:avLst>
                <a:gd name="adj1" fmla="val 6020286"/>
                <a:gd name="adj2" fmla="val 12529168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38A5FC0-628B-0542-82D5-D2CE62B74B80}"/>
                </a:ext>
              </a:extLst>
            </p:cNvPr>
            <p:cNvSpPr/>
            <p:nvPr/>
          </p:nvSpPr>
          <p:spPr>
            <a:xfrm>
              <a:off x="10657123" y="1088563"/>
              <a:ext cx="975476" cy="746884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MAJOR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changes to calculation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scaling</a:t>
              </a:r>
            </a:p>
          </p:txBody>
        </p:sp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CD2DAD04-2B4A-6FEB-09ED-A1E0409F54DC}"/>
              </a:ext>
            </a:extLst>
          </p:cNvPr>
          <p:cNvSpPr/>
          <p:nvPr/>
        </p:nvSpPr>
        <p:spPr>
          <a:xfrm>
            <a:off x="4594730" y="32856"/>
            <a:ext cx="1303600" cy="957984"/>
          </a:xfrm>
          <a:prstGeom prst="downArrow">
            <a:avLst>
              <a:gd name="adj1" fmla="val 6155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2023?</a:t>
            </a: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B1109950-ABF1-D54A-C5BC-3005AAE4A749}"/>
              </a:ext>
            </a:extLst>
          </p:cNvPr>
          <p:cNvSpPr/>
          <p:nvPr/>
        </p:nvSpPr>
        <p:spPr>
          <a:xfrm>
            <a:off x="4554882" y="3424228"/>
            <a:ext cx="1303600" cy="957984"/>
          </a:xfrm>
          <a:prstGeom prst="downArrow">
            <a:avLst>
              <a:gd name="adj1" fmla="val 6155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6A70C6-0C5D-F2E2-90C8-22DDCD3D3E0E}"/>
              </a:ext>
            </a:extLst>
          </p:cNvPr>
          <p:cNvGrpSpPr/>
          <p:nvPr/>
        </p:nvGrpSpPr>
        <p:grpSpPr>
          <a:xfrm>
            <a:off x="4390235" y="449279"/>
            <a:ext cx="2443430" cy="2433038"/>
            <a:chOff x="4390235" y="449279"/>
            <a:chExt cx="2443430" cy="2433038"/>
          </a:xfrm>
        </p:grpSpPr>
        <p:sp>
          <p:nvSpPr>
            <p:cNvPr id="5" name="Partial Circle 4">
              <a:extLst>
                <a:ext uri="{FF2B5EF4-FFF2-40B4-BE49-F238E27FC236}">
                  <a16:creationId xmlns:a16="http://schemas.microsoft.com/office/drawing/2014/main" id="{DEC724AB-ECB7-C931-F64E-3B83A0692393}"/>
                </a:ext>
              </a:extLst>
            </p:cNvPr>
            <p:cNvSpPr/>
            <p:nvPr/>
          </p:nvSpPr>
          <p:spPr>
            <a:xfrm rot="2272273">
              <a:off x="4390235" y="449279"/>
              <a:ext cx="2443430" cy="2433038"/>
            </a:xfrm>
            <a:prstGeom prst="pie">
              <a:avLst>
                <a:gd name="adj1" fmla="val 685716"/>
                <a:gd name="adj2" fmla="val 15843616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6B5563B-F7FF-0CBC-D1FD-88450DE42AEF}"/>
                </a:ext>
              </a:extLst>
            </p:cNvPr>
            <p:cNvSpPr/>
            <p:nvPr/>
          </p:nvSpPr>
          <p:spPr>
            <a:xfrm>
              <a:off x="4563096" y="1225340"/>
              <a:ext cx="1062897" cy="813233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Good changes to calculation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Minor changes to scaling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6A6B8CB-AB1C-AF29-D50A-FB1102C19B18}"/>
              </a:ext>
            </a:extLst>
          </p:cNvPr>
          <p:cNvGrpSpPr/>
          <p:nvPr/>
        </p:nvGrpSpPr>
        <p:grpSpPr>
          <a:xfrm>
            <a:off x="4355218" y="3864918"/>
            <a:ext cx="2495243" cy="2467434"/>
            <a:chOff x="4374221" y="461560"/>
            <a:chExt cx="2495243" cy="2467434"/>
          </a:xfrm>
        </p:grpSpPr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4DDA9B6-2FFD-EE43-9F1A-A41D3A492FCF}"/>
                </a:ext>
              </a:extLst>
            </p:cNvPr>
            <p:cNvSpPr/>
            <p:nvPr/>
          </p:nvSpPr>
          <p:spPr>
            <a:xfrm rot="2272273">
              <a:off x="4374221" y="461560"/>
              <a:ext cx="2495243" cy="2467434"/>
            </a:xfrm>
            <a:prstGeom prst="pie">
              <a:avLst>
                <a:gd name="adj1" fmla="val 685716"/>
                <a:gd name="adj2" fmla="val 15843616"/>
              </a:avLst>
            </a:prstGeom>
            <a:solidFill>
              <a:srgbClr val="7F7F7F">
                <a:alpha val="7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1D9EB32-CECF-5DF2-4B9C-46FF2778A759}"/>
                </a:ext>
              </a:extLst>
            </p:cNvPr>
            <p:cNvSpPr/>
            <p:nvPr/>
          </p:nvSpPr>
          <p:spPr>
            <a:xfrm>
              <a:off x="4563096" y="1225340"/>
              <a:ext cx="1062897" cy="813233"/>
            </a:xfrm>
            <a:prstGeom prst="roundRect">
              <a:avLst>
                <a:gd name="adj" fmla="val 7635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Good changes to calculation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Minor changes to scaling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452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D1F56B-ED2C-43BE-9EEE-645DBE425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72" y="289318"/>
            <a:ext cx="10829616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70C0"/>
                </a:solidFill>
              </a:rPr>
              <a:t>Let’s Play!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48B83A-DF5C-4426-B7B9-FCED6109C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505" y="1152009"/>
            <a:ext cx="10865224" cy="132556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b="1" i="1" dirty="0">
                <a:solidFill>
                  <a:srgbClr val="800080"/>
                </a:solidFill>
                <a:latin typeface="+mj-lt"/>
              </a:rPr>
              <a:t>Would you rather 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1E3A6D-AD33-4F49-9282-AB269CC73020}"/>
              </a:ext>
            </a:extLst>
          </p:cNvPr>
          <p:cNvSpPr/>
          <p:nvPr/>
        </p:nvSpPr>
        <p:spPr>
          <a:xfrm>
            <a:off x="10308772" y="587428"/>
            <a:ext cx="870856" cy="364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I Can Talk to Animals | Animated Story about My Superpower - YouTube">
            <a:extLst>
              <a:ext uri="{FF2B5EF4-FFF2-40B4-BE49-F238E27FC236}">
                <a16:creationId xmlns:a16="http://schemas.microsoft.com/office/drawing/2014/main" id="{57F4C32C-8A5B-4232-88BE-1D75B839E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85" y="2901043"/>
            <a:ext cx="4572000" cy="2571750"/>
          </a:xfrm>
          <a:prstGeom prst="round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lection of 1800">
            <a:hlinkClick r:id="" action="ppaction://media"/>
            <a:extLst>
              <a:ext uri="{FF2B5EF4-FFF2-40B4-BE49-F238E27FC236}">
                <a16:creationId xmlns:a16="http://schemas.microsoft.com/office/drawing/2014/main" id="{52B8863F-4F1F-43E6-B98A-C82F0C4416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7513" y="525289"/>
            <a:ext cx="244475" cy="2444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A3CEDC-6686-445C-8FC8-B3AC81CD9C56}"/>
              </a:ext>
            </a:extLst>
          </p:cNvPr>
          <p:cNvSpPr/>
          <p:nvPr/>
        </p:nvSpPr>
        <p:spPr>
          <a:xfrm>
            <a:off x="6656617" y="2859817"/>
            <a:ext cx="4593772" cy="260712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D07E33-F500-44EE-AFF0-8BF1CD15F934}"/>
              </a:ext>
            </a:extLst>
          </p:cNvPr>
          <p:cNvSpPr/>
          <p:nvPr/>
        </p:nvSpPr>
        <p:spPr>
          <a:xfrm>
            <a:off x="7108371" y="3211286"/>
            <a:ext cx="3766458" cy="1915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alpha val="38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Invisible</a:t>
            </a:r>
          </a:p>
        </p:txBody>
      </p:sp>
    </p:spTree>
    <p:extLst>
      <p:ext uri="{BB962C8B-B14F-4D97-AF65-F5344CB8AC3E}">
        <p14:creationId xmlns:p14="http://schemas.microsoft.com/office/powerpoint/2010/main" val="59022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1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build="p"/>
      <p:bldP spid="6" grpId="0" animBg="1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0000">
              <a:schemeClr val="accent3">
                <a:lumMod val="20000"/>
                <a:lumOff val="80000"/>
              </a:schemeClr>
            </a:gs>
            <a:gs pos="100000">
              <a:schemeClr val="accent1">
                <a:lumMod val="20000"/>
                <a:lumOff val="80000"/>
              </a:schemeClr>
            </a:gs>
            <a:gs pos="27000">
              <a:schemeClr val="accent6">
                <a:lumMod val="20000"/>
                <a:lumOff val="80000"/>
              </a:schemeClr>
            </a:gs>
            <a:gs pos="1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2923D8-FE1D-7DBD-7127-CB6827769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7" y="91440"/>
            <a:ext cx="9292814" cy="6675120"/>
          </a:xfrm>
          <a:prstGeom prst="rect">
            <a:avLst/>
          </a:prstGeom>
          <a:ln w="38100" cap="sq">
            <a:solidFill>
              <a:srgbClr val="99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8504492"/>
      </p:ext>
    </p:extLst>
  </p:cSld>
  <p:clrMapOvr>
    <a:masterClrMapping/>
  </p:clrMapOvr>
  <p:transition spd="slow">
    <p:comb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642090-2B87-432A-CB34-7EC6EE8628D0}"/>
              </a:ext>
            </a:extLst>
          </p:cNvPr>
          <p:cNvSpPr/>
          <p:nvPr/>
        </p:nvSpPr>
        <p:spPr>
          <a:xfrm>
            <a:off x="6590749" y="2672431"/>
            <a:ext cx="4751075" cy="315547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 Growth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D1F56B-ED2C-43BE-9EEE-645DBE425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33" y="292760"/>
            <a:ext cx="10986246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70C0"/>
                </a:solidFill>
              </a:rPr>
              <a:t>Let’s Play!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48B83A-DF5C-4426-B7B9-FCED6109C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505" y="1159628"/>
            <a:ext cx="10865224" cy="132556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b="1" i="1" dirty="0">
                <a:solidFill>
                  <a:srgbClr val="800080"/>
                </a:solidFill>
                <a:latin typeface="+mj-lt"/>
              </a:rPr>
              <a:t>Would you rather 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3363BA-AF5F-EE74-ACBF-A8AC54CCE003}"/>
              </a:ext>
            </a:extLst>
          </p:cNvPr>
          <p:cNvSpPr/>
          <p:nvPr/>
        </p:nvSpPr>
        <p:spPr>
          <a:xfrm>
            <a:off x="4087586" y="618084"/>
            <a:ext cx="6858000" cy="67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(particularly high school folks)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893088-1365-0DBD-7C1A-7157DA872B38}"/>
              </a:ext>
            </a:extLst>
          </p:cNvPr>
          <p:cNvSpPr txBox="1">
            <a:spLocks/>
          </p:cNvSpPr>
          <p:nvPr/>
        </p:nvSpPr>
        <p:spPr>
          <a:xfrm>
            <a:off x="850175" y="2627511"/>
            <a:ext cx="4916181" cy="318858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7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iller" panose="04020404031007020602" pitchFamily="82" charset="0"/>
                <a:ea typeface="+mn-ea"/>
                <a:cs typeface="Calibri" panose="020F0502020204030204" pitchFamily="34" charset="0"/>
              </a:rPr>
              <a:t>CCMR</a:t>
            </a:r>
          </a:p>
        </p:txBody>
      </p:sp>
      <p:pic>
        <p:nvPicPr>
          <p:cNvPr id="10" name="DarthVader">
            <a:hlinkClick r:id="" action="ppaction://media"/>
            <a:extLst>
              <a:ext uri="{FF2B5EF4-FFF2-40B4-BE49-F238E27FC236}">
                <a16:creationId xmlns:a16="http://schemas.microsoft.com/office/drawing/2014/main" id="{DB17A96B-6BB0-19B4-082F-2584B0A2F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478" y="1645537"/>
            <a:ext cx="244475" cy="2444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0AE504-0F92-C59B-D376-1BA3257B1481}"/>
              </a:ext>
            </a:extLst>
          </p:cNvPr>
          <p:cNvSpPr/>
          <p:nvPr/>
        </p:nvSpPr>
        <p:spPr>
          <a:xfrm>
            <a:off x="269711" y="6477000"/>
            <a:ext cx="496010" cy="255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54F5D0-C2D2-9DF8-F90A-FD227F2FE903}"/>
              </a:ext>
            </a:extLst>
          </p:cNvPr>
          <p:cNvSpPr/>
          <p:nvPr/>
        </p:nvSpPr>
        <p:spPr>
          <a:xfrm>
            <a:off x="765721" y="6221186"/>
            <a:ext cx="496010" cy="255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00_BestDayOfMyLife">
            <a:hlinkClick r:id="" action="ppaction://media"/>
            <a:extLst>
              <a:ext uri="{FF2B5EF4-FFF2-40B4-BE49-F238E27FC236}">
                <a16:creationId xmlns:a16="http://schemas.microsoft.com/office/drawing/2014/main" id="{7EA409C5-0FFF-01AC-1716-62C59A9D85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13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225" y="1827852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2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500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30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2" grpId="0"/>
      <p:bldP spid="9" grpId="0" animBg="1"/>
      <p:bldP spid="9" grpId="1" animBg="1"/>
      <p:bldP spid="11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682089B-AB9F-4B8A-87E0-ADE09784D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683"/>
            <a:ext cx="10515600" cy="6065953"/>
          </a:xfrm>
        </p:spPr>
        <p:txBody>
          <a:bodyPr>
            <a:normAutofit/>
          </a:bodyPr>
          <a:lstStyle/>
          <a:p>
            <a:pPr algn="ctr"/>
            <a:r>
              <a:rPr lang="en-US" sz="9600" dirty="0">
                <a:solidFill>
                  <a:srgbClr val="92D050"/>
                </a:solidFill>
              </a:rPr>
              <a:t>the</a:t>
            </a:r>
            <a:br>
              <a:rPr lang="en-US" sz="9600" dirty="0">
                <a:solidFill>
                  <a:srgbClr val="92D050"/>
                </a:solidFill>
              </a:rPr>
            </a:br>
            <a:r>
              <a:rPr lang="en-US" sz="9600" dirty="0">
                <a:solidFill>
                  <a:srgbClr val="92D050"/>
                </a:solidFill>
              </a:rPr>
              <a:t>power of</a:t>
            </a:r>
            <a:br>
              <a:rPr lang="en-US" sz="9600" dirty="0">
                <a:solidFill>
                  <a:srgbClr val="92D050"/>
                </a:solidFill>
              </a:rPr>
            </a:br>
            <a:r>
              <a:rPr lang="en-US" sz="9600" dirty="0">
                <a:solidFill>
                  <a:srgbClr val="92D050"/>
                </a:solidFill>
              </a:rPr>
              <a:t>growth in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BCFAB5-785E-B0A7-CC37-D198DB058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959" y="732445"/>
            <a:ext cx="8778240" cy="5405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A4997AF-6F08-B0B2-7B45-B3AF28C42F51}"/>
              </a:ext>
            </a:extLst>
          </p:cNvPr>
          <p:cNvSpPr/>
          <p:nvPr/>
        </p:nvSpPr>
        <p:spPr>
          <a:xfrm>
            <a:off x="335280" y="702890"/>
            <a:ext cx="2682240" cy="3575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what accountability looked like for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Learnalot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High School in 2022 </a:t>
            </a:r>
          </a:p>
        </p:txBody>
      </p:sp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1D8C6D6D-9B2B-A205-8270-BC53A79DB8E8}"/>
              </a:ext>
            </a:extLst>
          </p:cNvPr>
          <p:cNvSpPr/>
          <p:nvPr/>
        </p:nvSpPr>
        <p:spPr>
          <a:xfrm>
            <a:off x="76200" y="3977640"/>
            <a:ext cx="2895600" cy="2642518"/>
          </a:xfrm>
          <a:prstGeom prst="cloudCallout">
            <a:avLst>
              <a:gd name="adj1" fmla="val 77811"/>
              <a:gd name="adj2" fmla="val -58261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What would it look like applying the proposed 2023 system?</a:t>
            </a:r>
          </a:p>
        </p:txBody>
      </p:sp>
    </p:spTree>
    <p:extLst>
      <p:ext uri="{BB962C8B-B14F-4D97-AF65-F5344CB8AC3E}">
        <p14:creationId xmlns:p14="http://schemas.microsoft.com/office/powerpoint/2010/main" val="20372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0D76CB-FC97-A149-1B01-9142D998F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959" y="732444"/>
            <a:ext cx="8778240" cy="5405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25B539-48AC-FEFF-9C58-51E8BF283E58}"/>
              </a:ext>
            </a:extLst>
          </p:cNvPr>
          <p:cNvSpPr/>
          <p:nvPr/>
        </p:nvSpPr>
        <p:spPr>
          <a:xfrm>
            <a:off x="3170958" y="2900680"/>
            <a:ext cx="4221480" cy="528320"/>
          </a:xfrm>
          <a:prstGeom prst="rect">
            <a:avLst/>
          </a:prstGeom>
          <a:solidFill>
            <a:srgbClr val="FFFF00">
              <a:alpha val="4902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D2E6CD-16BC-EE01-6760-9D079C722EE6}"/>
              </a:ext>
            </a:extLst>
          </p:cNvPr>
          <p:cNvSpPr/>
          <p:nvPr/>
        </p:nvSpPr>
        <p:spPr>
          <a:xfrm>
            <a:off x="3160797" y="4363957"/>
            <a:ext cx="5029200" cy="462280"/>
          </a:xfrm>
          <a:prstGeom prst="rect">
            <a:avLst/>
          </a:prstGeom>
          <a:solidFill>
            <a:srgbClr val="FFFF00">
              <a:alpha val="4902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B412BE-2396-8A7D-4E77-611EE7C0E2A7}"/>
              </a:ext>
            </a:extLst>
          </p:cNvPr>
          <p:cNvSpPr/>
          <p:nvPr/>
        </p:nvSpPr>
        <p:spPr>
          <a:xfrm>
            <a:off x="3155198" y="3911600"/>
            <a:ext cx="5029200" cy="452357"/>
          </a:xfrm>
          <a:prstGeom prst="rect">
            <a:avLst/>
          </a:prstGeom>
          <a:solidFill>
            <a:srgbClr val="FFFF00">
              <a:alpha val="4902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25D7CE-0835-5F22-9A44-EA36E1D7533E}"/>
              </a:ext>
            </a:extLst>
          </p:cNvPr>
          <p:cNvSpPr/>
          <p:nvPr/>
        </p:nvSpPr>
        <p:spPr>
          <a:xfrm>
            <a:off x="3165879" y="4846542"/>
            <a:ext cx="5029200" cy="452357"/>
          </a:xfrm>
          <a:prstGeom prst="rect">
            <a:avLst/>
          </a:prstGeom>
          <a:solidFill>
            <a:srgbClr val="FFFF00">
              <a:alpha val="4902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DB239E-6C51-A43E-B1A3-7DC0C516B340}"/>
              </a:ext>
            </a:extLst>
          </p:cNvPr>
          <p:cNvGrpSpPr/>
          <p:nvPr/>
        </p:nvGrpSpPr>
        <p:grpSpPr>
          <a:xfrm>
            <a:off x="7456454" y="595852"/>
            <a:ext cx="4618706" cy="5134388"/>
            <a:chOff x="7456454" y="595852"/>
            <a:chExt cx="4618706" cy="5134388"/>
          </a:xfrm>
        </p:grpSpPr>
        <p:sp>
          <p:nvSpPr>
            <p:cNvPr id="15" name="Arrow: Left 14">
              <a:extLst>
                <a:ext uri="{FF2B5EF4-FFF2-40B4-BE49-F238E27FC236}">
                  <a16:creationId xmlns:a16="http://schemas.microsoft.com/office/drawing/2014/main" id="{F4CE5A73-5D43-AAF4-4E65-011C9998ECFA}"/>
                </a:ext>
              </a:extLst>
            </p:cNvPr>
            <p:cNvSpPr/>
            <p:nvPr/>
          </p:nvSpPr>
          <p:spPr>
            <a:xfrm>
              <a:off x="7456454" y="3701526"/>
              <a:ext cx="1001746" cy="913815"/>
            </a:xfrm>
            <a:prstGeom prst="lef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517CF-25C6-68DD-A063-DF9BF59DECBF}"/>
                </a:ext>
              </a:extLst>
            </p:cNvPr>
            <p:cNvSpPr/>
            <p:nvPr/>
          </p:nvSpPr>
          <p:spPr>
            <a:xfrm>
              <a:off x="8305800" y="595852"/>
              <a:ext cx="3769360" cy="5134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556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One of the challenges of doing “what if” reports now is that scores like Academic Growth are not accurate</a:t>
              </a:r>
            </a:p>
            <a:p>
              <a:pPr marL="5556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Growth score that a campus earned in 2022 is LOWER than the Growth score the campus </a:t>
              </a:r>
              <a:r>
                <a:rPr kumimoji="0" 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WOULD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have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earned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using the proposed 2023 methodology because:</a:t>
              </a:r>
            </a:p>
            <a:p>
              <a:pPr marL="574675" marR="0" lvl="1" indent="-2905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Many results that earned ½ point in the old methodology will earn 1 point under the Transition Table Model</a:t>
              </a:r>
            </a:p>
            <a:p>
              <a:pPr marL="574675" marR="0" lvl="1" indent="-2905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4545 Performance (icing on the cake) was not included</a:t>
              </a:r>
            </a:p>
            <a:p>
              <a:pPr marL="55563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 if we use the Growth score from 2022, it will scale downward </a:t>
              </a:r>
            </a:p>
            <a:p>
              <a:pPr marL="55563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Just remember that the Growth score reported for 2022 is NOT the Growth score the campus would have earned using the 2023 methodology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86ADC5-E271-FD13-7FB5-062E24F83440}"/>
              </a:ext>
            </a:extLst>
          </p:cNvPr>
          <p:cNvGrpSpPr/>
          <p:nvPr/>
        </p:nvGrpSpPr>
        <p:grpSpPr>
          <a:xfrm>
            <a:off x="242801" y="528549"/>
            <a:ext cx="3077991" cy="5800901"/>
            <a:chOff x="242801" y="528549"/>
            <a:chExt cx="3077991" cy="580090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B636745-9F3E-684E-F2ED-C9D83E43748E}"/>
                </a:ext>
              </a:extLst>
            </p:cNvPr>
            <p:cNvSpPr/>
            <p:nvPr/>
          </p:nvSpPr>
          <p:spPr>
            <a:xfrm>
              <a:off x="242801" y="528549"/>
              <a:ext cx="2455716" cy="58009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556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same thing is true for Domain III</a:t>
              </a:r>
            </a:p>
            <a:p>
              <a:pPr marL="512763" marR="0" lvl="0" indent="-2841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campus that earned a 100 in Domain III in 2022 (because all groups met the current target) will earn a 75 in 2023 (unless any of the groups meet the 2038 target)</a:t>
              </a:r>
            </a:p>
            <a:p>
              <a:pPr marL="512763" marR="0" lvl="0" indent="-2841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 the low end, some campuses that earned a 0 for Domain III in 2022 may earn a higher score due to being able to earn a 1 or 2</a:t>
              </a:r>
            </a:p>
            <a:p>
              <a:pPr marL="5556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2022 Domain III raw score is not an accurate score to use</a:t>
              </a: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27449B43-ACF6-D752-5797-DFF4CF8F3D78}"/>
                </a:ext>
              </a:extLst>
            </p:cNvPr>
            <p:cNvSpPr/>
            <p:nvPr/>
          </p:nvSpPr>
          <p:spPr>
            <a:xfrm>
              <a:off x="2319046" y="4600651"/>
              <a:ext cx="1001746" cy="913815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925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0D76CB-FC97-A149-1B01-9142D998F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959" y="732444"/>
            <a:ext cx="8778240" cy="5405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B412BE-2396-8A7D-4E77-611EE7C0E2A7}"/>
              </a:ext>
            </a:extLst>
          </p:cNvPr>
          <p:cNvSpPr/>
          <p:nvPr/>
        </p:nvSpPr>
        <p:spPr>
          <a:xfrm>
            <a:off x="3155198" y="3911600"/>
            <a:ext cx="5029200" cy="452357"/>
          </a:xfrm>
          <a:prstGeom prst="rect">
            <a:avLst/>
          </a:prstGeom>
          <a:solidFill>
            <a:srgbClr val="FFFF00">
              <a:alpha val="4902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2AEA00F-977B-02EE-C8FF-42C61ABF0621}"/>
              </a:ext>
            </a:extLst>
          </p:cNvPr>
          <p:cNvSpPr/>
          <p:nvPr/>
        </p:nvSpPr>
        <p:spPr>
          <a:xfrm>
            <a:off x="299197" y="2778064"/>
            <a:ext cx="3087601" cy="2642518"/>
          </a:xfrm>
          <a:prstGeom prst="rightArrow">
            <a:avLst>
              <a:gd name="adj1" fmla="val 68455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74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Academic Growth of 65 means that 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 out of 3 students went backwards 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A9A2C02E-95F9-A111-3DD8-FBE664977656}"/>
              </a:ext>
            </a:extLst>
          </p:cNvPr>
          <p:cNvSpPr/>
          <p:nvPr/>
        </p:nvSpPr>
        <p:spPr>
          <a:xfrm>
            <a:off x="299197" y="3139440"/>
            <a:ext cx="2895600" cy="3640856"/>
          </a:xfrm>
          <a:prstGeom prst="cloudCallout">
            <a:avLst>
              <a:gd name="adj1" fmla="val 79916"/>
              <a:gd name="adj2" fmla="val -2087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What if ACADEMIC GROWTH = 85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(i.e., 85% of students make 1 year growth for 1 year of instruction PLUS a little 4545 icing on the cake)</a:t>
            </a:r>
          </a:p>
        </p:txBody>
      </p:sp>
    </p:spTree>
    <p:extLst>
      <p:ext uri="{BB962C8B-B14F-4D97-AF65-F5344CB8AC3E}">
        <p14:creationId xmlns:p14="http://schemas.microsoft.com/office/powerpoint/2010/main" val="28435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9DCF33-BE83-0FB3-5636-E799CC709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957" y="732443"/>
            <a:ext cx="8778240" cy="5405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EC0961-DAD7-85AD-7AEE-D113D550AF71}"/>
              </a:ext>
            </a:extLst>
          </p:cNvPr>
          <p:cNvSpPr/>
          <p:nvPr/>
        </p:nvSpPr>
        <p:spPr>
          <a:xfrm>
            <a:off x="3170956" y="3947160"/>
            <a:ext cx="5007842" cy="375920"/>
          </a:xfrm>
          <a:prstGeom prst="rect">
            <a:avLst/>
          </a:prstGeom>
          <a:solidFill>
            <a:srgbClr val="FFFF00">
              <a:alpha val="4902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34808D-C5FD-3139-1EB3-9E44A80A23D3}"/>
              </a:ext>
            </a:extLst>
          </p:cNvPr>
          <p:cNvSpPr/>
          <p:nvPr/>
        </p:nvSpPr>
        <p:spPr>
          <a:xfrm>
            <a:off x="8178800" y="2155228"/>
            <a:ext cx="3770398" cy="2630132"/>
          </a:xfrm>
          <a:prstGeom prst="rect">
            <a:avLst/>
          </a:prstGeom>
          <a:solidFill>
            <a:srgbClr val="FFFF00">
              <a:alpha val="4902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1D4AA6-08F2-8C8E-E856-ABEB77240CA0}"/>
              </a:ext>
            </a:extLst>
          </p:cNvPr>
          <p:cNvSpPr/>
          <p:nvPr/>
        </p:nvSpPr>
        <p:spPr>
          <a:xfrm>
            <a:off x="8178800" y="5274059"/>
            <a:ext cx="3770398" cy="866408"/>
          </a:xfrm>
          <a:prstGeom prst="rect">
            <a:avLst/>
          </a:prstGeom>
          <a:solidFill>
            <a:srgbClr val="FFFF00">
              <a:alpha val="4902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95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B39596-B1EF-16A8-959F-B82B5C28B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949" y="1663483"/>
            <a:ext cx="5669280" cy="3491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9245AE-3854-9580-80C1-77A46B67369A}"/>
              </a:ext>
            </a:extLst>
          </p:cNvPr>
          <p:cNvSpPr/>
          <p:nvPr/>
        </p:nvSpPr>
        <p:spPr>
          <a:xfrm>
            <a:off x="0" y="289560"/>
            <a:ext cx="12191999" cy="1513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that’s the power of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1996B29-BA27-4B28-5DBC-7FC52E7FB195}"/>
              </a:ext>
            </a:extLst>
          </p:cNvPr>
          <p:cNvSpPr txBox="1">
            <a:spLocks/>
          </p:cNvSpPr>
          <p:nvPr/>
        </p:nvSpPr>
        <p:spPr>
          <a:xfrm>
            <a:off x="3009900" y="5455920"/>
            <a:ext cx="6080760" cy="1255476"/>
          </a:xfrm>
          <a:prstGeom prst="star32">
            <a:avLst>
              <a:gd name="adj" fmla="val 41328"/>
            </a:avLst>
          </a:prstGeom>
          <a:solidFill>
            <a:srgbClr val="92D050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77777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Growth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16F8B3-0A57-5BA7-2D62-84E967AE8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49" y="1663482"/>
            <a:ext cx="5669280" cy="3491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42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, vector graphics, sign&#10;&#10;Description automatically generated">
            <a:extLst>
              <a:ext uri="{FF2B5EF4-FFF2-40B4-BE49-F238E27FC236}">
                <a16:creationId xmlns:a16="http://schemas.microsoft.com/office/drawing/2014/main" id="{32FC33DB-7A1F-BDAF-7E38-1532D2D5A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" b="10451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3EF6E6-59A3-168D-4980-4634590A9C1E}"/>
              </a:ext>
            </a:extLst>
          </p:cNvPr>
          <p:cNvGrpSpPr/>
          <p:nvPr/>
        </p:nvGrpSpPr>
        <p:grpSpPr>
          <a:xfrm>
            <a:off x="159026" y="248478"/>
            <a:ext cx="4100851" cy="4075044"/>
            <a:chOff x="-815009" y="1495840"/>
            <a:chExt cx="4100851" cy="4075044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F207FDF9-BAD8-9885-8B87-0F082D17147C}"/>
                </a:ext>
              </a:extLst>
            </p:cNvPr>
            <p:cNvSpPr/>
            <p:nvPr/>
          </p:nvSpPr>
          <p:spPr>
            <a:xfrm rot="6877241">
              <a:off x="2078238" y="2847561"/>
              <a:ext cx="790160" cy="1625048"/>
            </a:xfrm>
            <a:prstGeom prst="triangle">
              <a:avLst>
                <a:gd name="adj" fmla="val 585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1DE2DF4-527B-EA70-FC8C-846F31E7B620}"/>
                </a:ext>
              </a:extLst>
            </p:cNvPr>
            <p:cNvSpPr/>
            <p:nvPr/>
          </p:nvSpPr>
          <p:spPr>
            <a:xfrm>
              <a:off x="-815009" y="1495840"/>
              <a:ext cx="3289852" cy="40750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527"/>
                  </a:solidFill>
                  <a:effectLst/>
                  <a:uLnTx/>
                  <a:uFillTx/>
                  <a:latin typeface="Cavolini" panose="03000502040302020204" pitchFamily="66" charset="0"/>
                  <a:ea typeface="+mn-ea"/>
                  <a:cs typeface="Cavolini" panose="03000502040302020204" pitchFamily="66" charset="0"/>
                </a:rPr>
                <a:t>THE PROBLEM WITH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avolini" panose="03000502040302020204" pitchFamily="66" charset="0"/>
                  <a:ea typeface="+mn-ea"/>
                  <a:cs typeface="Cavolini" panose="03000502040302020204" pitchFamily="66" charset="0"/>
                </a:rPr>
                <a:t>GROWTH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B3735"/>
                  </a:solidFill>
                  <a:effectLst/>
                  <a:uLnTx/>
                  <a:uFillTx/>
                  <a:latin typeface="Cavolini" panose="03000502040302020204" pitchFamily="66" charset="0"/>
                  <a:ea typeface="+mn-ea"/>
                  <a:cs typeface="Cavolini" panose="03000502040302020204" pitchFamily="66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34527"/>
                  </a:solidFill>
                  <a:effectLst/>
                  <a:uLnTx/>
                  <a:uFillTx/>
                  <a:latin typeface="Cavolini" panose="03000502040302020204" pitchFamily="66" charset="0"/>
                  <a:ea typeface="+mn-ea"/>
                  <a:cs typeface="Cavolini" panose="03000502040302020204" pitchFamily="66" charset="0"/>
                </a:rPr>
                <a:t>IS THAT IT CANNOT BE SUSTAINED!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D028D236-3EB9-D2EB-4B23-FF2A693B5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445" y="5456053"/>
            <a:ext cx="8453521" cy="1395335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25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FACT</a:t>
            </a:r>
            <a:r>
              <a:rPr kumimoji="0" lang="en-US" sz="2800" b="0" i="0" u="none" strike="noStrike" kern="1200" cap="none" spc="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25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or</a:t>
            </a:r>
            <a:r>
              <a:rPr kumimoji="0" lang="en-US" sz="2800" b="0" i="0" u="none" strike="noStrike" kern="1200" cap="none" spc="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25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FIB?</a:t>
            </a:r>
            <a:endParaRPr kumimoji="0" lang="en-US" sz="2800" b="1" i="0" u="none" strike="noStrike" kern="1200" cap="none" spc="25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54C5A44-FA80-DC8F-FFBE-A4DC9A1571E1}"/>
              </a:ext>
            </a:extLst>
          </p:cNvPr>
          <p:cNvSpPr/>
          <p:nvPr/>
        </p:nvSpPr>
        <p:spPr>
          <a:xfrm>
            <a:off x="2002445" y="5456052"/>
            <a:ext cx="8453521" cy="13953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2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FIB</a:t>
            </a:r>
          </a:p>
        </p:txBody>
      </p:sp>
    </p:spTree>
    <p:extLst>
      <p:ext uri="{BB962C8B-B14F-4D97-AF65-F5344CB8AC3E}">
        <p14:creationId xmlns:p14="http://schemas.microsoft.com/office/powerpoint/2010/main" val="31427634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3130C29-0274-4377-8246-3131C8FE3633}"/>
              </a:ext>
            </a:extLst>
          </p:cNvPr>
          <p:cNvGrpSpPr/>
          <p:nvPr/>
        </p:nvGrpSpPr>
        <p:grpSpPr>
          <a:xfrm>
            <a:off x="1954924" y="4867331"/>
            <a:ext cx="9680028" cy="1293225"/>
            <a:chOff x="51708" y="5029680"/>
            <a:chExt cx="7680960" cy="1293225"/>
          </a:xfrm>
        </p:grpSpPr>
        <p:sp>
          <p:nvSpPr>
            <p:cNvPr id="23" name="Rectangle 22"/>
            <p:cNvSpPr>
              <a:spLocks/>
            </p:cNvSpPr>
            <p:nvPr/>
          </p:nvSpPr>
          <p:spPr>
            <a:xfrm>
              <a:off x="242132" y="5030793"/>
              <a:ext cx="1828800" cy="1280160"/>
            </a:xfrm>
            <a:prstGeom prst="rect">
              <a:avLst/>
            </a:prstGeom>
            <a:solidFill>
              <a:srgbClr val="FFC9C9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51708" y="6322905"/>
              <a:ext cx="768096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40AA697-1C6D-45F2-9EAD-30049A9FA616}"/>
                </a:ext>
              </a:extLst>
            </p:cNvPr>
            <p:cNvSpPr/>
            <p:nvPr/>
          </p:nvSpPr>
          <p:spPr>
            <a:xfrm>
              <a:off x="250734" y="5040099"/>
              <a:ext cx="1810512" cy="3300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Did Not Meet GL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F76D8D8-7E27-4F35-BB1B-88371F712C75}"/>
                </a:ext>
              </a:extLst>
            </p:cNvPr>
            <p:cNvSpPr>
              <a:spLocks/>
            </p:cNvSpPr>
            <p:nvPr/>
          </p:nvSpPr>
          <p:spPr>
            <a:xfrm>
              <a:off x="2084511" y="5032768"/>
              <a:ext cx="1828800" cy="1280160"/>
            </a:xfrm>
            <a:prstGeom prst="rect">
              <a:avLst/>
            </a:prstGeom>
            <a:solidFill>
              <a:srgbClr val="F4D6FE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8799E6D-B81A-47D1-88B7-509C6EFCEEA2}"/>
                </a:ext>
              </a:extLst>
            </p:cNvPr>
            <p:cNvSpPr/>
            <p:nvPr/>
          </p:nvSpPr>
          <p:spPr>
            <a:xfrm>
              <a:off x="2095466" y="5046491"/>
              <a:ext cx="1810512" cy="330040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Approaches GL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8E60E3C-61CD-49A7-BA75-711A5941E42A}"/>
                </a:ext>
              </a:extLst>
            </p:cNvPr>
            <p:cNvSpPr>
              <a:spLocks/>
            </p:cNvSpPr>
            <p:nvPr/>
          </p:nvSpPr>
          <p:spPr>
            <a:xfrm>
              <a:off x="3920452" y="5030870"/>
              <a:ext cx="1828800" cy="1280160"/>
            </a:xfrm>
            <a:prstGeom prst="rect">
              <a:avLst/>
            </a:prstGeom>
            <a:solidFill>
              <a:srgbClr val="C6E6FE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F759E5E-75E9-45FF-8B2F-6EA882342272}"/>
                </a:ext>
              </a:extLst>
            </p:cNvPr>
            <p:cNvSpPr/>
            <p:nvPr/>
          </p:nvSpPr>
          <p:spPr>
            <a:xfrm>
              <a:off x="3933471" y="5044676"/>
              <a:ext cx="1810512" cy="330040"/>
            </a:xfrm>
            <a:prstGeom prst="rect">
              <a:avLst/>
            </a:prstGeom>
            <a:solidFill>
              <a:srgbClr val="035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Meets GL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3C4837D-F22F-4CDC-91BC-4891349A64CC}"/>
                </a:ext>
              </a:extLst>
            </p:cNvPr>
            <p:cNvSpPr>
              <a:spLocks/>
            </p:cNvSpPr>
            <p:nvPr/>
          </p:nvSpPr>
          <p:spPr>
            <a:xfrm>
              <a:off x="5766952" y="5029680"/>
              <a:ext cx="1828800" cy="1280160"/>
            </a:xfrm>
            <a:prstGeom prst="rect">
              <a:avLst/>
            </a:prstGeom>
            <a:solidFill>
              <a:srgbClr val="B9FFD9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A9F7ACC-2E05-4983-A6CC-E7D9E7C5BE9D}"/>
                </a:ext>
              </a:extLst>
            </p:cNvPr>
            <p:cNvSpPr/>
            <p:nvPr/>
          </p:nvSpPr>
          <p:spPr>
            <a:xfrm>
              <a:off x="5776096" y="5039650"/>
              <a:ext cx="1810512" cy="33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Masters GL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1596DF-5796-4E54-AC08-7ED635E1CDA6}"/>
              </a:ext>
            </a:extLst>
          </p:cNvPr>
          <p:cNvGraphicFramePr>
            <a:graphicFrameLocks noGrp="1"/>
          </p:cNvGraphicFramePr>
          <p:nvPr/>
        </p:nvGraphicFramePr>
        <p:xfrm>
          <a:off x="1898584" y="826181"/>
          <a:ext cx="8319980" cy="1367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1998">
                  <a:extLst>
                    <a:ext uri="{9D8B030D-6E8A-4147-A177-3AD203B41FA5}">
                      <a16:colId xmlns:a16="http://schemas.microsoft.com/office/drawing/2014/main" val="1238323264"/>
                    </a:ext>
                  </a:extLst>
                </a:gridCol>
                <a:gridCol w="831998">
                  <a:extLst>
                    <a:ext uri="{9D8B030D-6E8A-4147-A177-3AD203B41FA5}">
                      <a16:colId xmlns:a16="http://schemas.microsoft.com/office/drawing/2014/main" val="2245400473"/>
                    </a:ext>
                  </a:extLst>
                </a:gridCol>
                <a:gridCol w="831998">
                  <a:extLst>
                    <a:ext uri="{9D8B030D-6E8A-4147-A177-3AD203B41FA5}">
                      <a16:colId xmlns:a16="http://schemas.microsoft.com/office/drawing/2014/main" val="1492182430"/>
                    </a:ext>
                  </a:extLst>
                </a:gridCol>
                <a:gridCol w="831998">
                  <a:extLst>
                    <a:ext uri="{9D8B030D-6E8A-4147-A177-3AD203B41FA5}">
                      <a16:colId xmlns:a16="http://schemas.microsoft.com/office/drawing/2014/main" val="2870772774"/>
                    </a:ext>
                  </a:extLst>
                </a:gridCol>
                <a:gridCol w="831998">
                  <a:extLst>
                    <a:ext uri="{9D8B030D-6E8A-4147-A177-3AD203B41FA5}">
                      <a16:colId xmlns:a16="http://schemas.microsoft.com/office/drawing/2014/main" val="3256971011"/>
                    </a:ext>
                  </a:extLst>
                </a:gridCol>
                <a:gridCol w="831998">
                  <a:extLst>
                    <a:ext uri="{9D8B030D-6E8A-4147-A177-3AD203B41FA5}">
                      <a16:colId xmlns:a16="http://schemas.microsoft.com/office/drawing/2014/main" val="1954640971"/>
                    </a:ext>
                  </a:extLst>
                </a:gridCol>
                <a:gridCol w="831998">
                  <a:extLst>
                    <a:ext uri="{9D8B030D-6E8A-4147-A177-3AD203B41FA5}">
                      <a16:colId xmlns:a16="http://schemas.microsoft.com/office/drawing/2014/main" val="4099171669"/>
                    </a:ext>
                  </a:extLst>
                </a:gridCol>
                <a:gridCol w="831998">
                  <a:extLst>
                    <a:ext uri="{9D8B030D-6E8A-4147-A177-3AD203B41FA5}">
                      <a16:colId xmlns:a16="http://schemas.microsoft.com/office/drawing/2014/main" val="1719191684"/>
                    </a:ext>
                  </a:extLst>
                </a:gridCol>
                <a:gridCol w="831998">
                  <a:extLst>
                    <a:ext uri="{9D8B030D-6E8A-4147-A177-3AD203B41FA5}">
                      <a16:colId xmlns:a16="http://schemas.microsoft.com/office/drawing/2014/main" val="3903648934"/>
                    </a:ext>
                  </a:extLst>
                </a:gridCol>
                <a:gridCol w="831998">
                  <a:extLst>
                    <a:ext uri="{9D8B030D-6E8A-4147-A177-3AD203B41FA5}">
                      <a16:colId xmlns:a16="http://schemas.microsoft.com/office/drawing/2014/main" val="889835621"/>
                    </a:ext>
                  </a:extLst>
                </a:gridCol>
              </a:tblGrid>
              <a:tr h="13674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838221"/>
                  </a:ext>
                </a:extLst>
              </a:tr>
            </a:tbl>
          </a:graphicData>
        </a:graphic>
      </p:graphicFrame>
      <p:sp>
        <p:nvSpPr>
          <p:cNvPr id="19" name="Title 6"/>
          <p:cNvSpPr txBox="1">
            <a:spLocks/>
          </p:cNvSpPr>
          <p:nvPr/>
        </p:nvSpPr>
        <p:spPr>
          <a:xfrm>
            <a:off x="362607" y="185854"/>
            <a:ext cx="10115700" cy="1001596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800080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Century Gothic"/>
                <a:ea typeface="+mj-ea"/>
              </a:rPr>
              <a:t>making sense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j-ea"/>
              </a:rPr>
              <a:t>growth … </a:t>
            </a:r>
          </a:p>
        </p:txBody>
      </p: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3AFD7F96-8471-4297-9B17-BFD4CA576483}"/>
              </a:ext>
            </a:extLst>
          </p:cNvPr>
          <p:cNvSpPr txBox="1">
            <a:spLocks/>
          </p:cNvSpPr>
          <p:nvPr/>
        </p:nvSpPr>
        <p:spPr>
          <a:xfrm>
            <a:off x="2775213" y="6119671"/>
            <a:ext cx="9074408" cy="746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let’s suppose this is how students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PERFORMED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53F543-A723-4D21-8CEB-2441A04130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260" y="5470944"/>
            <a:ext cx="548640" cy="54864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3B3A9C7-1EBB-46F3-8D1B-531295511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78" y="5381544"/>
            <a:ext cx="548640" cy="54864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2D858EB-AE50-4A2A-8C4A-AD4A11105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591" y="5347154"/>
            <a:ext cx="548640" cy="54864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BB368FF-D59D-4CD6-91AF-AF0DD77EEF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92" y="5481454"/>
            <a:ext cx="548640" cy="54864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408CFB0-03A8-4F5E-9A6D-3656793CA4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78" y="5329479"/>
            <a:ext cx="548640" cy="54864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18E3E69-E670-4ED3-8D28-BB4CA0E63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35" y="5517379"/>
            <a:ext cx="548640" cy="54864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F121ED-651E-4778-82B3-211EA49ED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123" y="5319064"/>
            <a:ext cx="548640" cy="54864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42250A6-84C2-43FB-A9EC-C2B34B39F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88" y="5479979"/>
            <a:ext cx="548640" cy="548640"/>
          </a:xfrm>
          <a:prstGeom prst="rect">
            <a:avLst/>
          </a:prstGeom>
        </p:spPr>
      </p:pic>
      <p:sp>
        <p:nvSpPr>
          <p:cNvPr id="73" name="Content Placeholder 4">
            <a:extLst>
              <a:ext uri="{FF2B5EF4-FFF2-40B4-BE49-F238E27FC236}">
                <a16:creationId xmlns:a16="http://schemas.microsoft.com/office/drawing/2014/main" id="{EFE0BA63-58C3-4E3C-B37D-6D942C977320}"/>
              </a:ext>
            </a:extLst>
          </p:cNvPr>
          <p:cNvSpPr txBox="1">
            <a:spLocks/>
          </p:cNvSpPr>
          <p:nvPr/>
        </p:nvSpPr>
        <p:spPr>
          <a:xfrm>
            <a:off x="204953" y="5052297"/>
            <a:ext cx="1621750" cy="7983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74" name="Content Placeholder 4">
            <a:extLst>
              <a:ext uri="{FF2B5EF4-FFF2-40B4-BE49-F238E27FC236}">
                <a16:creationId xmlns:a16="http://schemas.microsoft.com/office/drawing/2014/main" id="{4E28A975-AAD0-4D27-AC7C-3FAB6868DD6B}"/>
              </a:ext>
            </a:extLst>
          </p:cNvPr>
          <p:cNvSpPr txBox="1">
            <a:spLocks/>
          </p:cNvSpPr>
          <p:nvPr/>
        </p:nvSpPr>
        <p:spPr>
          <a:xfrm>
            <a:off x="2223781" y="3155950"/>
            <a:ext cx="9276626" cy="1569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you are the classroom teacher and you had to bet your life savings on only </a:t>
            </a:r>
            <a:r>
              <a:rPr kumimoji="0" lang="en-US" sz="2200" b="1" i="1" u="sng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these students making Academic Growth as a result of your classroom instruction in 2022-23 … which would you choose?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A691EBF-0B5A-4879-98E7-5FD2E6DA7CA7}"/>
              </a:ext>
            </a:extLst>
          </p:cNvPr>
          <p:cNvGrpSpPr/>
          <p:nvPr/>
        </p:nvGrpSpPr>
        <p:grpSpPr>
          <a:xfrm>
            <a:off x="1973436" y="1638549"/>
            <a:ext cx="9661516" cy="1290137"/>
            <a:chOff x="51708" y="5032768"/>
            <a:chExt cx="7680960" cy="1290137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776F1D1-F75F-414F-B7BC-590C29B060D3}"/>
                </a:ext>
              </a:extLst>
            </p:cNvPr>
            <p:cNvSpPr>
              <a:spLocks/>
            </p:cNvSpPr>
            <p:nvPr/>
          </p:nvSpPr>
          <p:spPr>
            <a:xfrm>
              <a:off x="242132" y="5035506"/>
              <a:ext cx="1828800" cy="1280160"/>
            </a:xfrm>
            <a:prstGeom prst="rect">
              <a:avLst/>
            </a:prstGeom>
            <a:solidFill>
              <a:srgbClr val="FFC9C9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B59B01C-0EAA-4B4A-977B-4C4AFED936E7}"/>
                </a:ext>
              </a:extLst>
            </p:cNvPr>
            <p:cNvCxnSpPr/>
            <p:nvPr/>
          </p:nvCxnSpPr>
          <p:spPr>
            <a:xfrm>
              <a:off x="51708" y="6322905"/>
              <a:ext cx="768096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2853879-E9CB-49F7-BC6B-4216AFCA750F}"/>
                </a:ext>
              </a:extLst>
            </p:cNvPr>
            <p:cNvSpPr/>
            <p:nvPr/>
          </p:nvSpPr>
          <p:spPr>
            <a:xfrm>
              <a:off x="250734" y="5044812"/>
              <a:ext cx="1810512" cy="3300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Did Not Meet GL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97D9AE9-7FA6-418E-AB2B-6AB8F2F0312C}"/>
                </a:ext>
              </a:extLst>
            </p:cNvPr>
            <p:cNvSpPr>
              <a:spLocks/>
            </p:cNvSpPr>
            <p:nvPr/>
          </p:nvSpPr>
          <p:spPr>
            <a:xfrm>
              <a:off x="2084511" y="5032768"/>
              <a:ext cx="1828800" cy="1280160"/>
            </a:xfrm>
            <a:prstGeom prst="rect">
              <a:avLst/>
            </a:prstGeom>
            <a:solidFill>
              <a:srgbClr val="F4D6FE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B5FEFED-417F-4BC8-9A66-5875BDC81124}"/>
                </a:ext>
              </a:extLst>
            </p:cNvPr>
            <p:cNvSpPr/>
            <p:nvPr/>
          </p:nvSpPr>
          <p:spPr>
            <a:xfrm>
              <a:off x="2095466" y="5046491"/>
              <a:ext cx="1810512" cy="330040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Approaches GL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DD378B2-DEB5-4C4C-A14A-43A0C5831B83}"/>
                </a:ext>
              </a:extLst>
            </p:cNvPr>
            <p:cNvSpPr>
              <a:spLocks/>
            </p:cNvSpPr>
            <p:nvPr/>
          </p:nvSpPr>
          <p:spPr>
            <a:xfrm>
              <a:off x="3920452" y="5035583"/>
              <a:ext cx="1828800" cy="1280160"/>
            </a:xfrm>
            <a:prstGeom prst="rect">
              <a:avLst/>
            </a:prstGeom>
            <a:solidFill>
              <a:srgbClr val="C6E6FE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8ABFF15-134C-4E8A-9519-57E108FF3C60}"/>
                </a:ext>
              </a:extLst>
            </p:cNvPr>
            <p:cNvSpPr/>
            <p:nvPr/>
          </p:nvSpPr>
          <p:spPr>
            <a:xfrm>
              <a:off x="3933471" y="5049389"/>
              <a:ext cx="1810512" cy="330040"/>
            </a:xfrm>
            <a:prstGeom prst="rect">
              <a:avLst/>
            </a:prstGeom>
            <a:solidFill>
              <a:srgbClr val="035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Meets GL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45C4EF7-F156-43AA-8D75-C5DEFC9D3DF0}"/>
                </a:ext>
              </a:extLst>
            </p:cNvPr>
            <p:cNvSpPr>
              <a:spLocks/>
            </p:cNvSpPr>
            <p:nvPr/>
          </p:nvSpPr>
          <p:spPr>
            <a:xfrm>
              <a:off x="5766952" y="5034393"/>
              <a:ext cx="1828800" cy="1280160"/>
            </a:xfrm>
            <a:prstGeom prst="rect">
              <a:avLst/>
            </a:prstGeom>
            <a:solidFill>
              <a:srgbClr val="B9FFD9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91B4C7A-FC2A-40CD-BA77-DE982DA5690E}"/>
                </a:ext>
              </a:extLst>
            </p:cNvPr>
            <p:cNvSpPr/>
            <p:nvPr/>
          </p:nvSpPr>
          <p:spPr>
            <a:xfrm>
              <a:off x="5776096" y="5044363"/>
              <a:ext cx="1810512" cy="33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Masters GL</a:t>
              </a:r>
            </a:p>
          </p:txBody>
        </p:sp>
      </p:grpSp>
      <p:sp>
        <p:nvSpPr>
          <p:cNvPr id="85" name="Content Placeholder 4">
            <a:extLst>
              <a:ext uri="{FF2B5EF4-FFF2-40B4-BE49-F238E27FC236}">
                <a16:creationId xmlns:a16="http://schemas.microsoft.com/office/drawing/2014/main" id="{AC22340C-B25C-43C8-A5A4-3A925C00E747}"/>
              </a:ext>
            </a:extLst>
          </p:cNvPr>
          <p:cNvSpPr txBox="1">
            <a:spLocks/>
          </p:cNvSpPr>
          <p:nvPr/>
        </p:nvSpPr>
        <p:spPr>
          <a:xfrm>
            <a:off x="151354" y="1776506"/>
            <a:ext cx="1702693" cy="1142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96F5D68E-B8BC-4906-B098-007F72F82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418" y="5355723"/>
            <a:ext cx="548640" cy="54864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C4A351F-371F-43B0-B411-BAA8D920DE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547" y="5362104"/>
            <a:ext cx="548640" cy="54864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FE526B39-03CB-4485-9CFE-5E28658E8A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82" y="5474060"/>
            <a:ext cx="548640" cy="54864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043F2781-9B18-437D-A31E-0A1D8AA8B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776" y="5355014"/>
            <a:ext cx="548640" cy="54864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F50D86D-C1DA-4863-8155-64F95D12D5F4}"/>
              </a:ext>
            </a:extLst>
          </p:cNvPr>
          <p:cNvSpPr/>
          <p:nvPr/>
        </p:nvSpPr>
        <p:spPr>
          <a:xfrm>
            <a:off x="4532945" y="5196897"/>
            <a:ext cx="712684" cy="940150"/>
          </a:xfrm>
          <a:prstGeom prst="ellipse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856A70E-7647-49C4-94C0-C8594C34ADA5}"/>
              </a:ext>
            </a:extLst>
          </p:cNvPr>
          <p:cNvSpPr/>
          <p:nvPr/>
        </p:nvSpPr>
        <p:spPr>
          <a:xfrm>
            <a:off x="9284408" y="5159079"/>
            <a:ext cx="712684" cy="940150"/>
          </a:xfrm>
          <a:prstGeom prst="ellipse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2281A32C-6B70-49B7-B1D5-9A593250B11C}"/>
              </a:ext>
            </a:extLst>
          </p:cNvPr>
          <p:cNvGraphicFramePr>
            <a:graphicFrameLocks noGrp="1"/>
          </p:cNvGraphicFramePr>
          <p:nvPr/>
        </p:nvGraphicFramePr>
        <p:xfrm>
          <a:off x="2205999" y="3072043"/>
          <a:ext cx="9267494" cy="1609683"/>
        </p:xfrm>
        <a:graphic>
          <a:graphicData uri="http://schemas.openxmlformats.org/drawingml/2006/table">
            <a:tbl>
              <a:tblPr firstRow="1" firstCol="1" bandRow="1"/>
              <a:tblGrid>
                <a:gridCol w="2316875">
                  <a:extLst>
                    <a:ext uri="{9D8B030D-6E8A-4147-A177-3AD203B41FA5}">
                      <a16:colId xmlns:a16="http://schemas.microsoft.com/office/drawing/2014/main" val="2336048561"/>
                    </a:ext>
                  </a:extLst>
                </a:gridCol>
                <a:gridCol w="2273680">
                  <a:extLst>
                    <a:ext uri="{9D8B030D-6E8A-4147-A177-3AD203B41FA5}">
                      <a16:colId xmlns:a16="http://schemas.microsoft.com/office/drawing/2014/main" val="3573421988"/>
                    </a:ext>
                  </a:extLst>
                </a:gridCol>
                <a:gridCol w="2360064">
                  <a:extLst>
                    <a:ext uri="{9D8B030D-6E8A-4147-A177-3AD203B41FA5}">
                      <a16:colId xmlns:a16="http://schemas.microsoft.com/office/drawing/2014/main" val="2785512592"/>
                    </a:ext>
                  </a:extLst>
                </a:gridCol>
                <a:gridCol w="2316875">
                  <a:extLst>
                    <a:ext uri="{9D8B030D-6E8A-4147-A177-3AD203B41FA5}">
                      <a16:colId xmlns:a16="http://schemas.microsoft.com/office/drawing/2014/main" val="190238043"/>
                    </a:ext>
                  </a:extLst>
                </a:gridCol>
              </a:tblGrid>
              <a:tr h="16096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18891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565FF77-6F02-4719-BFC2-3DE0891843F1}"/>
              </a:ext>
            </a:extLst>
          </p:cNvPr>
          <p:cNvSpPr/>
          <p:nvPr/>
        </p:nvSpPr>
        <p:spPr>
          <a:xfrm>
            <a:off x="9233017" y="3142362"/>
            <a:ext cx="2150972" cy="14553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is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expected to succeed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next grade or course with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little or no academic intervention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2FE0791-6739-4BBE-A3EA-2CB43D385E74}"/>
              </a:ext>
            </a:extLst>
          </p:cNvPr>
          <p:cNvSpPr/>
          <p:nvPr/>
        </p:nvSpPr>
        <p:spPr>
          <a:xfrm>
            <a:off x="6829208" y="3131973"/>
            <a:ext cx="2313034" cy="14724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has a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likelihood of success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next grade or course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still need some short-term, targeted academic intervention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6C0C57D-FE10-483E-B822-0267C35DAC41}"/>
              </a:ext>
            </a:extLst>
          </p:cNvPr>
          <p:cNvSpPr/>
          <p:nvPr/>
        </p:nvSpPr>
        <p:spPr>
          <a:xfrm>
            <a:off x="4614324" y="3165052"/>
            <a:ext cx="2124109" cy="1472489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is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likely to succeed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next grade or course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targeted academic intervention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035DF3B-B97D-4918-811C-659BB27EABA8}"/>
              </a:ext>
            </a:extLst>
          </p:cNvPr>
          <p:cNvSpPr/>
          <p:nvPr/>
        </p:nvSpPr>
        <p:spPr>
          <a:xfrm>
            <a:off x="2336447" y="3113377"/>
            <a:ext cx="2124109" cy="14799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is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unlikely to succeed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next grade or course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 significant, ongoing academic intervention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AF0AFC38-74BE-42B1-8B61-D7E8E823C817}"/>
              </a:ext>
            </a:extLst>
          </p:cNvPr>
          <p:cNvSpPr/>
          <p:nvPr/>
        </p:nvSpPr>
        <p:spPr>
          <a:xfrm>
            <a:off x="7429500" y="52503"/>
            <a:ext cx="4624721" cy="165191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a student who achieved Masters GL in 2022 to maintain his/her performance in 2022-23, the teacher “only” needs to teach this year’s curriculum</a:t>
            </a:r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AC4F082E-EA10-415D-9D05-952934565CBA}"/>
              </a:ext>
            </a:extLst>
          </p:cNvPr>
          <p:cNvSpPr/>
          <p:nvPr/>
        </p:nvSpPr>
        <p:spPr>
          <a:xfrm>
            <a:off x="521393" y="29926"/>
            <a:ext cx="5919370" cy="165191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a student who achieved low Approaches GL in 2022 to maintain his/her performance in 2022-23, the teacher needs to teach this year’s curriculum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fill in learning gaps from prior years</a:t>
            </a:r>
          </a:p>
        </p:txBody>
      </p:sp>
    </p:spTree>
    <p:extLst>
      <p:ext uri="{BB962C8B-B14F-4D97-AF65-F5344CB8AC3E}">
        <p14:creationId xmlns:p14="http://schemas.microsoft.com/office/powerpoint/2010/main" val="410160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00065 -0.4724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0143 -0.470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3" grpId="0"/>
      <p:bldP spid="74" grpId="0"/>
      <p:bldP spid="85" grpId="0"/>
      <p:bldP spid="8" grpId="0" animBg="1"/>
      <p:bldP spid="62" grpId="0" animBg="1"/>
      <p:bldP spid="9" grpId="0" animBg="1"/>
      <p:bldP spid="65" grpId="0" animBg="1"/>
      <p:bldP spid="66" grpId="0" animBg="1"/>
      <p:bldP spid="67" grpId="0" animBg="1"/>
      <p:bldP spid="11" grpId="0" animBg="1"/>
      <p:bldP spid="7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1CFEC-5364-2D86-A4E9-F84F8000B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7" y="571500"/>
            <a:ext cx="10986246" cy="1108214"/>
          </a:xfrm>
        </p:spPr>
        <p:txBody>
          <a:bodyPr/>
          <a:lstStyle/>
          <a:p>
            <a:r>
              <a:rPr lang="en-US" b="1" dirty="0">
                <a:solidFill>
                  <a:srgbClr val="92D050"/>
                </a:solidFill>
              </a:rPr>
              <a:t>The keys to Growth?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BFAF6-03C2-A210-757F-8D956678E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826" y="1719470"/>
            <a:ext cx="10754236" cy="420842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400" dirty="0"/>
              <a:t>Recognize that </a:t>
            </a:r>
            <a:r>
              <a:rPr lang="en-US" sz="2400" b="1" dirty="0">
                <a:solidFill>
                  <a:srgbClr val="92D050"/>
                </a:solidFill>
              </a:rPr>
              <a:t>ACADEMIC GROWTH applies to ALL students </a:t>
            </a:r>
          </a:p>
          <a:p>
            <a:pPr marL="1089025" lvl="1">
              <a:lnSpc>
                <a:spcPct val="110000"/>
              </a:lnSpc>
            </a:pPr>
            <a:r>
              <a:rPr lang="en-US" sz="3600" b="1" u="sng" dirty="0">
                <a:solidFill>
                  <a:srgbClr val="92D050"/>
                </a:solidFill>
              </a:rPr>
              <a:t>all means all</a:t>
            </a:r>
          </a:p>
          <a:p>
            <a:pPr marL="514350" indent="-514350">
              <a:lnSpc>
                <a:spcPct val="11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US" sz="2400" dirty="0"/>
              <a:t>Recognize that a student who </a:t>
            </a:r>
            <a:r>
              <a:rPr lang="en-US" sz="2400" b="1" dirty="0"/>
              <a:t>MAINTAIN</a:t>
            </a:r>
            <a:r>
              <a:rPr lang="en-US" sz="2400" dirty="0"/>
              <a:t>S his/her performance as he/she manages a much more rigorous level of curriculum </a:t>
            </a:r>
            <a:r>
              <a:rPr lang="en-US" sz="2400" b="1" dirty="0">
                <a:solidFill>
                  <a:srgbClr val="92D050"/>
                </a:solidFill>
              </a:rPr>
              <a:t>has made ACADEMIC GROWTH</a:t>
            </a:r>
          </a:p>
          <a:p>
            <a:pPr marL="1089025" lvl="1">
              <a:lnSpc>
                <a:spcPct val="110000"/>
              </a:lnSpc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r>
              <a:rPr lang="en-US" sz="20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th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grade is a LOT harder than 3</a:t>
            </a:r>
            <a:r>
              <a:rPr lang="en-US" sz="20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rd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grade, 5</a:t>
            </a:r>
            <a:r>
              <a:rPr lang="en-US" sz="20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th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grade is a LOT harder than 4</a:t>
            </a:r>
            <a:r>
              <a:rPr lang="en-US" sz="20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th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grade, etc.</a:t>
            </a:r>
            <a:endParaRPr lang="en-US" sz="2000" b="1" dirty="0">
              <a:solidFill>
                <a:srgbClr val="92D050"/>
              </a:solidFill>
            </a:endParaRPr>
          </a:p>
          <a:p>
            <a:pPr marL="514350" indent="-514350">
              <a:lnSpc>
                <a:spcPct val="11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US" sz="2400" b="1" dirty="0">
                <a:solidFill>
                  <a:srgbClr val="92D050"/>
                </a:solidFill>
              </a:rPr>
              <a:t>Emphasize, evaluate and engage in ACADEMIC GROWTH </a:t>
            </a:r>
            <a:r>
              <a:rPr lang="en-US" sz="2400" dirty="0"/>
              <a:t>throughout the school year</a:t>
            </a:r>
          </a:p>
        </p:txBody>
      </p:sp>
    </p:spTree>
    <p:extLst>
      <p:ext uri="{BB962C8B-B14F-4D97-AF65-F5344CB8AC3E}">
        <p14:creationId xmlns:p14="http://schemas.microsoft.com/office/powerpoint/2010/main" val="200869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9B96CD-2C96-B8D9-4465-B38424B52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847" y="97972"/>
            <a:ext cx="5486400" cy="657764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333B77B-3FEC-33C8-A544-6A7730C45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6" y="368897"/>
            <a:ext cx="10986247" cy="12555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99CC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dirty="0">
                <a:solidFill>
                  <a:srgbClr val="174C7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c22-23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FF6600"/>
                </a:solidFill>
              </a:rPr>
              <a:t>data tool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F0EC7-C7DB-A276-C209-9C6302AD6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977" y="1624403"/>
            <a:ext cx="2486536" cy="4360649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Academic Growth Template (2022-23 Local Assessment or Interim Assessment)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AC60C38-4A83-B5C8-9E3F-41E747945C4A}"/>
              </a:ext>
            </a:extLst>
          </p:cNvPr>
          <p:cNvSpPr/>
          <p:nvPr/>
        </p:nvSpPr>
        <p:spPr>
          <a:xfrm>
            <a:off x="2287064" y="1713130"/>
            <a:ext cx="3042098" cy="2694791"/>
          </a:xfrm>
          <a:prstGeom prst="rightArrow">
            <a:avLst>
              <a:gd name="adj1" fmla="val 69228"/>
              <a:gd name="adj2" fmla="val 3831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“Maps” performance on 2022-23 Local Assessment compared to Performance on Spring 2022 STAAR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2311058-FFE0-0CED-B58A-5D955F755514}"/>
              </a:ext>
            </a:extLst>
          </p:cNvPr>
          <p:cNvSpPr/>
          <p:nvPr/>
        </p:nvSpPr>
        <p:spPr>
          <a:xfrm>
            <a:off x="2444906" y="4239879"/>
            <a:ext cx="3042098" cy="956607"/>
          </a:xfrm>
          <a:prstGeom prst="rightArrow">
            <a:avLst>
              <a:gd name="adj1" fmla="val 54435"/>
              <a:gd name="adj2" fmla="val 3831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Annual Growth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E7A223D-541B-9E49-D0B3-CAA8FA46237D}"/>
              </a:ext>
            </a:extLst>
          </p:cNvPr>
          <p:cNvSpPr/>
          <p:nvPr/>
        </p:nvSpPr>
        <p:spPr>
          <a:xfrm>
            <a:off x="1034143" y="4949823"/>
            <a:ext cx="4452861" cy="1770153"/>
          </a:xfrm>
          <a:prstGeom prst="rightArrow">
            <a:avLst>
              <a:gd name="adj1" fmla="val 54435"/>
              <a:gd name="adj2" fmla="val 3831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 Growth</a:t>
            </a: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D7FA8C1B-8610-383B-8AEB-B5055E9025E3}"/>
              </a:ext>
            </a:extLst>
          </p:cNvPr>
          <p:cNvSpPr/>
          <p:nvPr/>
        </p:nvSpPr>
        <p:spPr>
          <a:xfrm>
            <a:off x="10346731" y="4152527"/>
            <a:ext cx="1779955" cy="1168157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4545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2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6000">
              <a:schemeClr val="accent4">
                <a:lumMod val="20000"/>
                <a:lumOff val="80000"/>
              </a:schemeClr>
            </a:gs>
            <a:gs pos="70000">
              <a:schemeClr val="accent3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0926ED56-BF67-7869-9CE0-12F98FFDE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1" y="660400"/>
            <a:ext cx="11131924" cy="547622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today is …</a:t>
            </a:r>
          </a:p>
        </p:txBody>
      </p:sp>
    </p:spTree>
    <p:extLst>
      <p:ext uri="{BB962C8B-B14F-4D97-AF65-F5344CB8AC3E}">
        <p14:creationId xmlns:p14="http://schemas.microsoft.com/office/powerpoint/2010/main" val="266577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9B96CD-2C96-B8D9-4465-B38424B52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847" y="97972"/>
            <a:ext cx="5486400" cy="657764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333B77B-3FEC-33C8-A544-6A7730C45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6" y="368897"/>
            <a:ext cx="10986247" cy="12555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99CC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dirty="0">
                <a:solidFill>
                  <a:srgbClr val="174C7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c22-23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FF6600"/>
                </a:solidFill>
              </a:rPr>
              <a:t>data tool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F0EC7-C7DB-A276-C209-9C6302AD6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977" y="1624403"/>
            <a:ext cx="2486536" cy="4360649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Academic Growth Template (2022-23 Local Assessment or Interim Assessment)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A1BD96-1E73-3636-BE76-C46E1DFFA360}"/>
              </a:ext>
            </a:extLst>
          </p:cNvPr>
          <p:cNvSpPr/>
          <p:nvPr/>
        </p:nvSpPr>
        <p:spPr>
          <a:xfrm>
            <a:off x="8376557" y="3358243"/>
            <a:ext cx="789214" cy="42454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tar: 32 Points 5">
            <a:extLst>
              <a:ext uri="{FF2B5EF4-FFF2-40B4-BE49-F238E27FC236}">
                <a16:creationId xmlns:a16="http://schemas.microsoft.com/office/drawing/2014/main" id="{8D13A179-E5BA-2CFD-9506-8B13E4F1837D}"/>
              </a:ext>
            </a:extLst>
          </p:cNvPr>
          <p:cNvSpPr/>
          <p:nvPr/>
        </p:nvSpPr>
        <p:spPr>
          <a:xfrm rot="21083116">
            <a:off x="534757" y="2028510"/>
            <a:ext cx="5177439" cy="4760409"/>
          </a:xfrm>
          <a:prstGeom prst="star3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Template is designed PRIMARILY to help with identifying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INDIVIDUAL students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may need intervention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A22323-9102-4DB8-5637-7ED96F35A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21459"/>
            <a:ext cx="11887200" cy="1989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85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F2E65E-6052-3DC8-8F50-30D73DA6E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9" y="779789"/>
            <a:ext cx="5595256" cy="529842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5400" b="1" i="1" dirty="0">
                <a:solidFill>
                  <a:srgbClr val="0070C0"/>
                </a:solidFill>
                <a:latin typeface="+mn-lt"/>
              </a:rPr>
              <a:t>reality check: </a:t>
            </a:r>
          </a:p>
          <a:p>
            <a:pPr marL="0" indent="0">
              <a:buNone/>
            </a:pPr>
            <a:r>
              <a:rPr lang="en-US" sz="5400" b="1" i="1" dirty="0">
                <a:solidFill>
                  <a:srgbClr val="0070C0"/>
                </a:solidFill>
                <a:latin typeface="+mn-lt"/>
              </a:rPr>
              <a:t>as of today, do we know everything we </a:t>
            </a:r>
            <a:r>
              <a:rPr lang="en-US" sz="5400" b="1" i="1" u="sng" dirty="0">
                <a:solidFill>
                  <a:srgbClr val="0070C0"/>
                </a:solidFill>
                <a:latin typeface="+mn-lt"/>
              </a:rPr>
              <a:t>want</a:t>
            </a:r>
            <a:r>
              <a:rPr lang="en-US" sz="5400" b="1" i="1" dirty="0">
                <a:solidFill>
                  <a:srgbClr val="0070C0"/>
                </a:solidFill>
                <a:latin typeface="+mn-lt"/>
              </a:rPr>
              <a:t> to know about 2023 Accountability?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19A3E26-CEBA-48BF-BA60-19EE47E4E6E0}"/>
              </a:ext>
            </a:extLst>
          </p:cNvPr>
          <p:cNvSpPr txBox="1">
            <a:spLocks/>
          </p:cNvSpPr>
          <p:nvPr/>
        </p:nvSpPr>
        <p:spPr>
          <a:xfrm>
            <a:off x="5812971" y="1193445"/>
            <a:ext cx="5689067" cy="4471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Calibri" panose="020F0502020204030204" pitchFamily="34" charset="0"/>
              </a:rPr>
              <a:t>No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7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F2E65E-6052-3DC8-8F50-30D73DA6E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9" y="779789"/>
            <a:ext cx="5595256" cy="529842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6000" b="1" i="1" dirty="0">
                <a:solidFill>
                  <a:srgbClr val="990099"/>
                </a:solidFill>
                <a:latin typeface="+mn-lt"/>
              </a:rPr>
              <a:t>do we know what we </a:t>
            </a:r>
            <a:r>
              <a:rPr lang="en-US" sz="6000" b="1" i="1" u="sng" dirty="0">
                <a:solidFill>
                  <a:srgbClr val="990099"/>
                </a:solidFill>
                <a:latin typeface="+mn-lt"/>
              </a:rPr>
              <a:t>need</a:t>
            </a:r>
            <a:r>
              <a:rPr lang="en-US" sz="6000" b="1" i="1" dirty="0">
                <a:solidFill>
                  <a:srgbClr val="990099"/>
                </a:solidFill>
                <a:latin typeface="+mn-lt"/>
              </a:rPr>
              <a:t> to know to lead instruction for 2022-23?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19A3E26-CEBA-48BF-BA60-19EE47E4E6E0}"/>
              </a:ext>
            </a:extLst>
          </p:cNvPr>
          <p:cNvSpPr txBox="1">
            <a:spLocks/>
          </p:cNvSpPr>
          <p:nvPr/>
        </p:nvSpPr>
        <p:spPr>
          <a:xfrm>
            <a:off x="5812971" y="1193445"/>
            <a:ext cx="5689067" cy="4471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Calibri" panose="020F0502020204030204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60076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C4C9C-E730-4D96-A4F6-7538649CB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560615"/>
            <a:ext cx="12153900" cy="552702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5000" i="1" dirty="0">
                <a:solidFill>
                  <a:srgbClr val="99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#growth</a:t>
            </a:r>
            <a:r>
              <a:rPr lang="en-US" sz="15000" i="1" dirty="0">
                <a:solidFill>
                  <a:srgbClr val="134C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wins</a:t>
            </a:r>
          </a:p>
        </p:txBody>
      </p:sp>
    </p:spTree>
    <p:extLst>
      <p:ext uri="{BB962C8B-B14F-4D97-AF65-F5344CB8AC3E}">
        <p14:creationId xmlns:p14="http://schemas.microsoft.com/office/powerpoint/2010/main" val="29912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022">
            <a:off x="7975258" y="2109576"/>
            <a:ext cx="3383280" cy="3764355"/>
          </a:xfrm>
          <a:prstGeom prst="roundRect">
            <a:avLst>
              <a:gd name="adj" fmla="val 26115"/>
            </a:avLst>
          </a:prstGeom>
          <a:scene3d>
            <a:camera prst="perspectiveHeroicExtremeLeftFacing"/>
            <a:lightRig rig="threePt" dir="t"/>
          </a:scene3d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6993F16-C785-4181-8484-94EC4B3A1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6" y="997962"/>
            <a:ext cx="8169728" cy="4303380"/>
          </a:xfrm>
          <a:prstGeom prst="roundRect">
            <a:avLst/>
          </a:prstGeom>
          <a:noFill/>
          <a:ln w="57150">
            <a:solidFill>
              <a:srgbClr val="035EA0"/>
            </a:solidFill>
          </a:ln>
          <a:scene3d>
            <a:camera prst="isometricOffAxis1Right"/>
            <a:lightRig rig="threePt" dir="t"/>
          </a:scene3d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5400" dirty="0">
                <a:solidFill>
                  <a:srgbClr val="FF6600"/>
                </a:solidFill>
                <a:latin typeface="Century Gothic" panose="020B0502020202020204" pitchFamily="34" charset="0"/>
              </a:rPr>
              <a:t>2023 accountability refresh</a:t>
            </a:r>
          </a:p>
        </p:txBody>
      </p:sp>
    </p:spTree>
    <p:extLst>
      <p:ext uri="{BB962C8B-B14F-4D97-AF65-F5344CB8AC3E}">
        <p14:creationId xmlns:p14="http://schemas.microsoft.com/office/powerpoint/2010/main" val="40680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4744" y="1001073"/>
            <a:ext cx="10097403" cy="4363985"/>
          </a:xfrm>
          <a:prstGeom prst="roundRect">
            <a:avLst/>
          </a:prstGeom>
          <a:noFill/>
          <a:ln w="57150">
            <a:solidFill>
              <a:srgbClr val="035EA0"/>
            </a:solidFill>
          </a:ln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rgbClr val="FF6600"/>
                </a:solidFill>
                <a:latin typeface="Century Gothic" panose="020B0502020202020204" pitchFamily="34" charset="0"/>
              </a:rPr>
              <a:t>2021-22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rgbClr val="FF6600"/>
                </a:solidFill>
                <a:latin typeface="Century Gothic" panose="020B0502020202020204" pitchFamily="34" charset="0"/>
              </a:rPr>
              <a:t>federal report cards</a:t>
            </a:r>
            <a:endParaRPr lang="en-US" sz="6000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90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098D679-9ABA-DB78-93B0-492C94451436}"/>
              </a:ext>
            </a:extLst>
          </p:cNvPr>
          <p:cNvGrpSpPr/>
          <p:nvPr/>
        </p:nvGrpSpPr>
        <p:grpSpPr>
          <a:xfrm>
            <a:off x="8351468" y="286279"/>
            <a:ext cx="3632345" cy="6217920"/>
            <a:chOff x="8351468" y="286279"/>
            <a:chExt cx="3632345" cy="62179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283953-1FB2-EC7A-5D04-B8687E07D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1468" y="286279"/>
              <a:ext cx="3632345" cy="6217920"/>
            </a:xfrm>
            <a:prstGeom prst="rect">
              <a:avLst/>
            </a:prstGeom>
            <a:ln w="38100" cap="sq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A5F1FBB-8367-A350-E630-CFEA14CDB4DB}"/>
                </a:ext>
              </a:extLst>
            </p:cNvPr>
            <p:cNvSpPr/>
            <p:nvPr/>
          </p:nvSpPr>
          <p:spPr>
            <a:xfrm>
              <a:off x="8949326" y="5333722"/>
              <a:ext cx="2436628" cy="1038161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01/05/2023</a:t>
              </a:r>
            </a:p>
            <a:p>
              <a:pPr algn="ctr"/>
              <a:r>
                <a:rPr lang="en-US" dirty="0"/>
                <a:t>Email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B67F40B-18EF-8F5A-8B0C-8C67191C0DAE}"/>
              </a:ext>
            </a:extLst>
          </p:cNvPr>
          <p:cNvGrpSpPr/>
          <p:nvPr/>
        </p:nvGrpSpPr>
        <p:grpSpPr>
          <a:xfrm>
            <a:off x="317428" y="1489140"/>
            <a:ext cx="3840480" cy="4711799"/>
            <a:chOff x="281844" y="1371957"/>
            <a:chExt cx="3840480" cy="471179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7598951-DDB3-EADF-BB08-C4043D44F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844" y="1371957"/>
              <a:ext cx="3840480" cy="4711799"/>
            </a:xfrm>
            <a:prstGeom prst="rect">
              <a:avLst/>
            </a:prstGeom>
            <a:ln w="38100" cap="sq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C0CD7B3-5390-1C1B-91FE-2A86134CC44B}"/>
                </a:ext>
              </a:extLst>
            </p:cNvPr>
            <p:cNvSpPr/>
            <p:nvPr/>
          </p:nvSpPr>
          <p:spPr>
            <a:xfrm>
              <a:off x="647841" y="4443312"/>
              <a:ext cx="3046126" cy="1409490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TEA-provided Sample Parent Notification Letter</a:t>
              </a:r>
            </a:p>
            <a:p>
              <a:pPr algn="ctr"/>
              <a:r>
                <a:rPr lang="en-US" dirty="0"/>
                <a:t>English/Spanish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B86E43-0478-51A7-9AB3-08996E2AEDE7}"/>
              </a:ext>
            </a:extLst>
          </p:cNvPr>
          <p:cNvGrpSpPr/>
          <p:nvPr/>
        </p:nvGrpSpPr>
        <p:grpSpPr>
          <a:xfrm>
            <a:off x="4415133" y="1847600"/>
            <a:ext cx="3719633" cy="4800600"/>
            <a:chOff x="1" y="203752"/>
            <a:chExt cx="3719633" cy="48006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7E4B52-9BA8-C321-0F81-5377EFD7F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203752"/>
              <a:ext cx="3719633" cy="4800600"/>
            </a:xfrm>
            <a:prstGeom prst="rect">
              <a:avLst/>
            </a:prstGeom>
            <a:ln w="38100" cap="sq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6894781-B61F-84CA-7D16-F245E52004FD}"/>
                </a:ext>
              </a:extLst>
            </p:cNvPr>
            <p:cNvSpPr/>
            <p:nvPr/>
          </p:nvSpPr>
          <p:spPr>
            <a:xfrm>
              <a:off x="382153" y="3680114"/>
              <a:ext cx="2786194" cy="1052836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Information Included</a:t>
              </a:r>
            </a:p>
            <a:p>
              <a:pPr algn="ctr"/>
              <a:r>
                <a:rPr lang="en-US" dirty="0"/>
                <a:t>in FRC</a:t>
              </a:r>
            </a:p>
            <a:p>
              <a:pPr algn="ctr"/>
              <a:r>
                <a:rPr lang="en-US" dirty="0"/>
                <a:t>English/Spanish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0D290F-2B3A-486A-878D-3EF293D68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96" y="373473"/>
            <a:ext cx="11368007" cy="10268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Federal Report Cards (FRCs)</a:t>
            </a:r>
          </a:p>
        </p:txBody>
      </p:sp>
      <p:sp>
        <p:nvSpPr>
          <p:cNvPr id="26" name="Scroll: Horizontal 25">
            <a:extLst>
              <a:ext uri="{FF2B5EF4-FFF2-40B4-BE49-F238E27FC236}">
                <a16:creationId xmlns:a16="http://schemas.microsoft.com/office/drawing/2014/main" id="{6A2D1EF5-E9C2-8AF2-280E-7A87BC9E05D5}"/>
              </a:ext>
            </a:extLst>
          </p:cNvPr>
          <p:cNvSpPr/>
          <p:nvPr/>
        </p:nvSpPr>
        <p:spPr>
          <a:xfrm>
            <a:off x="3279913" y="2944393"/>
            <a:ext cx="6157291" cy="1187726"/>
          </a:xfrm>
          <a:prstGeom prst="horizontalScroll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All are posted on the Webinar 16 page</a:t>
            </a:r>
          </a:p>
        </p:txBody>
      </p:sp>
    </p:spTree>
    <p:extLst>
      <p:ext uri="{BB962C8B-B14F-4D97-AF65-F5344CB8AC3E}">
        <p14:creationId xmlns:p14="http://schemas.microsoft.com/office/powerpoint/2010/main" val="275545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F25699-0E74-74BA-2308-7C97153EA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438" y="516019"/>
            <a:ext cx="3115517" cy="5669280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D290F-2B3A-486A-878D-3EF293D68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4414"/>
            <a:ext cx="10699897" cy="134909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Federal Report Cards (FRCs)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A6706C-C9AC-4054-AD73-839E2F51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268" y="1723504"/>
            <a:ext cx="6928027" cy="44617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ESSA requires each State education agency to prepare and publish an </a:t>
            </a:r>
            <a:r>
              <a:rPr lang="en-US" sz="2000" b="1" dirty="0">
                <a:solidFill>
                  <a:srgbClr val="FF6600"/>
                </a:solidFill>
              </a:rPr>
              <a:t>annual report card </a:t>
            </a:r>
            <a:r>
              <a:rPr lang="en-US" sz="2000" dirty="0"/>
              <a:t>with state-, district- and campus-level data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TEA has posted </a:t>
            </a:r>
            <a:r>
              <a:rPr lang="en-US" sz="2000" b="1" dirty="0">
                <a:solidFill>
                  <a:srgbClr val="FF6600"/>
                </a:solidFill>
              </a:rPr>
              <a:t>2021-22 Federal Report Cards </a:t>
            </a:r>
            <a:r>
              <a:rPr lang="en-US" sz="2000" dirty="0"/>
              <a:t>for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the </a:t>
            </a:r>
            <a:r>
              <a:rPr lang="en-US" sz="1800" b="1" dirty="0">
                <a:solidFill>
                  <a:srgbClr val="FF6600"/>
                </a:solidFill>
              </a:rPr>
              <a:t>state</a:t>
            </a:r>
            <a:endParaRPr lang="en-US" sz="1800" dirty="0"/>
          </a:p>
          <a:p>
            <a:pPr lvl="1">
              <a:lnSpc>
                <a:spcPct val="100000"/>
              </a:lnSpc>
            </a:pPr>
            <a:r>
              <a:rPr lang="en-US" sz="1800" dirty="0"/>
              <a:t>each </a:t>
            </a:r>
            <a:r>
              <a:rPr lang="en-US" sz="1800" b="1" dirty="0">
                <a:solidFill>
                  <a:srgbClr val="FF6600"/>
                </a:solidFill>
              </a:rPr>
              <a:t>district</a:t>
            </a:r>
            <a:r>
              <a:rPr lang="en-US" sz="1800" dirty="0"/>
              <a:t> and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each </a:t>
            </a:r>
            <a:r>
              <a:rPr lang="en-US" sz="1800" b="1" dirty="0">
                <a:solidFill>
                  <a:srgbClr val="FF6600"/>
                </a:solidFill>
              </a:rPr>
              <a:t>campus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General requirements applicable to FRCs are set forth on </a:t>
            </a:r>
            <a:r>
              <a:rPr lang="en-US" sz="2000" dirty="0">
                <a:hlinkClick r:id="rId3"/>
              </a:rPr>
              <a:t>TEA's Federal Report Card Webpage</a:t>
            </a: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The 2021-22 FRCs are posted at: </a:t>
            </a:r>
            <a:r>
              <a:rPr lang="en-US" sz="2000" dirty="0">
                <a:hlinkClick r:id="rId3"/>
              </a:rPr>
              <a:t>Federal Report Cards</a:t>
            </a: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Links to both web sites are posted on the Webinar 16 page</a:t>
            </a:r>
            <a:endParaRPr lang="en-US" sz="2200" b="1" dirty="0">
              <a:solidFill>
                <a:srgbClr val="FF66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BEFB59-52EC-4F6E-AB5E-2D6BD470D8A4}"/>
              </a:ext>
            </a:extLst>
          </p:cNvPr>
          <p:cNvSpPr/>
          <p:nvPr/>
        </p:nvSpPr>
        <p:spPr>
          <a:xfrm>
            <a:off x="8530696" y="1901093"/>
            <a:ext cx="2867246" cy="583690"/>
          </a:xfrm>
          <a:prstGeom prst="rect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10C52-1B59-E117-51EA-65E020F0F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843" y="1813541"/>
            <a:ext cx="4663440" cy="1039017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938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241A89-FA14-380E-8AE9-E0F2011BA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88" y="1017783"/>
            <a:ext cx="4023360" cy="5215462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D290F-2B3A-486A-878D-3EF293D68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4413"/>
            <a:ext cx="10699897" cy="111858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Federal Report Cards (FRCs)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A6706C-C9AC-4054-AD73-839E2F51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31" y="1565412"/>
            <a:ext cx="7256408" cy="49619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Each FRC has 14 parts</a:t>
            </a:r>
          </a:p>
          <a:p>
            <a:pPr marL="455612" lvl="1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1400" b="1" dirty="0">
                <a:solidFill>
                  <a:srgbClr val="FF6600"/>
                </a:solidFill>
              </a:rPr>
              <a:t>Part (i):  Description of the State Accountability System</a:t>
            </a:r>
            <a:endParaRPr lang="en-US" sz="1400" dirty="0"/>
          </a:p>
          <a:p>
            <a:pPr marL="1141413" lvl="2" indent="-22701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This section includes a broad description of various aspects of the State Accountability System</a:t>
            </a:r>
          </a:p>
          <a:p>
            <a:pPr marL="1141413" lvl="2" indent="-22701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b="1" dirty="0"/>
              <a:t>Each FRC contains links to the lists of CSI, TSI and ATS campuses for 2022-23</a:t>
            </a:r>
          </a:p>
          <a:p>
            <a:pPr marL="455612" lvl="1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en-US" sz="1400" b="1" dirty="0">
                <a:solidFill>
                  <a:srgbClr val="FF6600"/>
                </a:solidFill>
              </a:rPr>
              <a:t>Part (ii):  Student Achievement by Proficiency Level</a:t>
            </a:r>
          </a:p>
          <a:p>
            <a:pPr marL="1141413" lvl="2" indent="-22701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This section provides information on student achievement on STAAR performance for Mathematics, Reading/ELA, and Science by grade level and proficiency level for the 2021-22 school year</a:t>
            </a:r>
          </a:p>
          <a:p>
            <a:pPr marL="1141413" lvl="2" indent="-22701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b="1" dirty="0"/>
              <a:t>These results include all students tested, regardless of whether they were in the accountability subset</a:t>
            </a:r>
            <a:endParaRPr lang="en-US" sz="1400" b="1" dirty="0">
              <a:solidFill>
                <a:srgbClr val="FF6600"/>
              </a:solidFill>
            </a:endParaRPr>
          </a:p>
          <a:p>
            <a:pPr marL="455612" lvl="1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en-US" sz="1400" b="1" dirty="0">
                <a:solidFill>
                  <a:srgbClr val="FF6600"/>
                </a:solidFill>
              </a:rPr>
              <a:t>Part (iii):  Academic Growth and Graduation Rate</a:t>
            </a:r>
          </a:p>
          <a:p>
            <a:pPr lvl="2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Section (I) provides information on students’ academic growth for Math and RLA for the 2021-22 school year</a:t>
            </a:r>
          </a:p>
          <a:p>
            <a:pPr lvl="3">
              <a:lnSpc>
                <a:spcPct val="100000"/>
              </a:lnSpc>
              <a:spcBef>
                <a:spcPts val="300"/>
              </a:spcBef>
              <a:buFont typeface="Courier New" panose="02070309020205020404" pitchFamily="49" charset="0"/>
              <a:buChar char="o"/>
              <a:defRPr/>
            </a:pPr>
            <a:r>
              <a:rPr lang="en-US" sz="11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These results include all students tested, regardless of whether they were in the accountability subset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lvl="2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Section (II) provides information on high school graduation rates for the cohort class of 2020-21</a:t>
            </a:r>
            <a:endParaRPr lang="en-US" sz="1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8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EAA671-FDE1-D5D6-BE53-474291841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579" y="1143005"/>
            <a:ext cx="3840480" cy="4961095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D290F-2B3A-486A-878D-3EF293D68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4414"/>
            <a:ext cx="10699897" cy="10268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Federal Report Cards (FRCs)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A6706C-C9AC-4054-AD73-839E2F51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330" y="1490362"/>
            <a:ext cx="7435541" cy="48086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Each FRC has 14 parts</a:t>
            </a:r>
          </a:p>
          <a:p>
            <a:pPr marL="455612" lvl="1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1400" b="1" dirty="0">
                <a:solidFill>
                  <a:srgbClr val="FF6600"/>
                </a:solidFill>
              </a:rPr>
              <a:t>Part (iv):  English Language Proficiency</a:t>
            </a:r>
            <a:endParaRPr lang="en-US" sz="1400" dirty="0"/>
          </a:p>
          <a:p>
            <a:pPr marL="1141413" lvl="2" indent="-22701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This section provides information on the number and percentage of English learners achieving English language proficiency based on 2022 TELPAS data</a:t>
            </a:r>
            <a:endParaRPr lang="en-US" sz="1400" b="1" dirty="0">
              <a:solidFill>
                <a:srgbClr val="FF6600"/>
              </a:solidFill>
            </a:endParaRPr>
          </a:p>
          <a:p>
            <a:pPr marL="455612" lvl="1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en-US" sz="1400" b="1" dirty="0">
                <a:solidFill>
                  <a:srgbClr val="FF6600"/>
                </a:solidFill>
              </a:rPr>
              <a:t>Part (v):  School Quality or Student Success (SQSS)</a:t>
            </a:r>
          </a:p>
          <a:p>
            <a:pPr marL="1257300" lvl="2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This section provides information on school quality or student success, which is:</a:t>
            </a:r>
          </a:p>
          <a:p>
            <a:pPr marL="1712912" lvl="3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1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CCMR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for high schools (for graduates in 2020-21) and</a:t>
            </a:r>
          </a:p>
          <a:p>
            <a:pPr marL="1712912" lvl="3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1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average performance rate of the three STAAR performance levels 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of all students, regardless of whether they were in the accountability subset, for elementary and secondary schools without a graduation rate</a:t>
            </a:r>
            <a:endParaRPr lang="en-US" sz="1100" i="1" dirty="0">
              <a:solidFill>
                <a:srgbClr val="00B050"/>
              </a:solidFill>
            </a:endParaRPr>
          </a:p>
          <a:p>
            <a:pPr marL="455612" lvl="1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en-US" sz="1400" b="1" dirty="0">
                <a:solidFill>
                  <a:srgbClr val="FF6600"/>
                </a:solidFill>
              </a:rPr>
              <a:t>Part (vi):  Goal Meeting Status </a:t>
            </a:r>
          </a:p>
          <a:p>
            <a:pPr marL="1141413" lvl="2" indent="-22701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This section provides information on the progress of all students and each student group toward meeting the long-term goals or interim objectives on:</a:t>
            </a:r>
          </a:p>
          <a:p>
            <a:pPr marL="1597025" lvl="3" indent="-227013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1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STAAR academic performance</a:t>
            </a:r>
          </a:p>
          <a:p>
            <a:pPr marL="1597025" lvl="3" indent="-227013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1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federal graduation rate</a:t>
            </a:r>
          </a:p>
          <a:p>
            <a:pPr marL="1597025" lvl="3" indent="-227013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1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English learners' language proficiency</a:t>
            </a:r>
          </a:p>
          <a:p>
            <a:pPr marL="455612" lvl="1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en-US" sz="1400" b="1" dirty="0">
                <a:solidFill>
                  <a:srgbClr val="FF6600"/>
                </a:solidFill>
              </a:rPr>
              <a:t>Part (vii):  STAAR Participation</a:t>
            </a:r>
          </a:p>
          <a:p>
            <a:pPr marL="1141413" lvl="2" indent="-22701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This section provides the percentage of students assessed and not assessed on STAAR for Math, RLA and Science</a:t>
            </a:r>
          </a:p>
        </p:txBody>
      </p:sp>
    </p:spTree>
    <p:extLst>
      <p:ext uri="{BB962C8B-B14F-4D97-AF65-F5344CB8AC3E}">
        <p14:creationId xmlns:p14="http://schemas.microsoft.com/office/powerpoint/2010/main" val="3031322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9C6B21FA-B649-27CC-A098-AC4C2554AE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5" y="0"/>
            <a:ext cx="12128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3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D290F-2B3A-486A-878D-3EF293D68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4414"/>
            <a:ext cx="10699897" cy="10268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Federal Report Cards (FRCs)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A6706C-C9AC-4054-AD73-839E2F51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341" y="1624404"/>
            <a:ext cx="7449523" cy="48591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Each FRC has 14 parts</a:t>
            </a:r>
          </a:p>
          <a:p>
            <a:pPr marL="455612" lvl="1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en-US" sz="1400" b="1" dirty="0">
                <a:solidFill>
                  <a:srgbClr val="FF6600"/>
                </a:solidFill>
              </a:rPr>
              <a:t>Part (viii):  Civil Rights Data (same data as was reported in the 2020-21 FRCs)</a:t>
            </a:r>
          </a:p>
          <a:p>
            <a:pPr marL="1141413" lvl="2" indent="-22701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Section (I) provides information from the </a:t>
            </a:r>
            <a:r>
              <a:rPr lang="en-US" sz="12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2017-18 Civil Rights Data Collection (CRDC) surveys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, submitted by school districts to the Office for Civil Rights, on </a:t>
            </a:r>
            <a:r>
              <a:rPr lang="en-US" sz="12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measures of school quality, climate, and safety, including counts of in-school suspensions, out-of-school suspensions, expulsions, school related arrests, referrals to law enforcement, chronic absenteeism (including both excused and unexcused absences), incidences of violence, including bullying and harassment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1141413" lvl="2" indent="-22701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Section (II) provides information from the </a:t>
            </a:r>
            <a:r>
              <a:rPr lang="en-US" sz="12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2017-18 CRDC surveys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, submitted by school districts to the Office for Civil Rights, on </a:t>
            </a:r>
            <a:r>
              <a:rPr lang="en-US" sz="12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the number of students enrolled in preschool programs and accelerated coursework to earn postsecondary credit while still in high school</a:t>
            </a:r>
          </a:p>
          <a:p>
            <a:pPr marL="455612" lvl="1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en-US" sz="1400" b="1" dirty="0">
                <a:solidFill>
                  <a:srgbClr val="FF6600"/>
                </a:solidFill>
              </a:rPr>
              <a:t>Part (ix):  Teacher Quality Data</a:t>
            </a:r>
          </a:p>
          <a:p>
            <a:pPr marL="1141413" lvl="2" indent="-22701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This section provides information on the </a:t>
            </a:r>
            <a:r>
              <a:rPr lang="en-US" sz="12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professional qualifications of teachers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, including information disaggregated by high- and low-poverty schools on the number and percentage of </a:t>
            </a:r>
          </a:p>
          <a:p>
            <a:pPr marL="1654175" lvl="3" indent="-285750">
              <a:lnSpc>
                <a:spcPct val="100000"/>
              </a:lnSpc>
              <a:spcBef>
                <a:spcPts val="0"/>
              </a:spcBef>
              <a:buAutoNum type="romanUcParenBoth"/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inexperienced teacher, principals, and other school leaders; </a:t>
            </a:r>
          </a:p>
          <a:p>
            <a:pPr marL="1654175" lvl="3" indent="-285750">
              <a:lnSpc>
                <a:spcPct val="100000"/>
              </a:lnSpc>
              <a:spcBef>
                <a:spcPts val="0"/>
              </a:spcBef>
              <a:buAutoNum type="romanUcParenBoth"/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teachers teaching with emergency or provisional credentials; and</a:t>
            </a:r>
          </a:p>
          <a:p>
            <a:pPr marL="1654175" lvl="3" indent="-285750">
              <a:lnSpc>
                <a:spcPct val="100000"/>
              </a:lnSpc>
              <a:spcBef>
                <a:spcPts val="0"/>
              </a:spcBef>
              <a:buAutoNum type="romanUcParenBoth"/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teachers who are not teaching in the subject or field for which the teacher is certified or licensed</a:t>
            </a:r>
            <a:endParaRPr lang="en-US" sz="11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1141413" lvl="2" indent="-2270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400" b="1" dirty="0">
              <a:solidFill>
                <a:srgbClr val="FF66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1BA775-F8C5-6D68-7182-9FC3594C7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579" y="1143005"/>
            <a:ext cx="3840480" cy="4961095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7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D9E927-C77D-4908-DEFD-6A3213B5D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931" y="1113521"/>
            <a:ext cx="3749040" cy="4846461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D290F-2B3A-486A-878D-3EF293D68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4414"/>
            <a:ext cx="10699897" cy="10268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Federal Report Cards (FRCs)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A6706C-C9AC-4054-AD73-839E2F51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056" y="1491914"/>
            <a:ext cx="7282412" cy="49088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Each FRC has 14 parts</a:t>
            </a:r>
          </a:p>
          <a:p>
            <a:pPr marL="455612" lvl="1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en-US" sz="1400" b="1" dirty="0">
                <a:solidFill>
                  <a:srgbClr val="FF6600"/>
                </a:solidFill>
              </a:rPr>
              <a:t>Part (x):  Per-pupil Expenditure</a:t>
            </a:r>
          </a:p>
          <a:p>
            <a:pPr marL="1141413" lvl="2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This section provides information on the per-pupil expenditures of federal, state, and local funds, including actual personnel expenditures and actual non-personnel expenditures, disaggregated by source of funds, for each school district and campus for the preceding fiscal year</a:t>
            </a:r>
          </a:p>
          <a:p>
            <a:pPr marL="1141413" lvl="2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To be updated by June 30, 2023</a:t>
            </a:r>
          </a:p>
          <a:p>
            <a:pPr marL="455612" lvl="1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1400" b="1" dirty="0">
                <a:solidFill>
                  <a:srgbClr val="FF6600"/>
                </a:solidFill>
              </a:rPr>
              <a:t>Part (xi):  STAAR Alternate 2 Participation 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1141413" lvl="2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This section provides information on the number and percentage of students with the most-significant cognitive disabilities who take STAAR Alternate 2, by grade and subject for the 2021-22 school year</a:t>
            </a:r>
          </a:p>
          <a:p>
            <a:pPr marL="455612" lvl="1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en-US" sz="1400" b="1" dirty="0">
                <a:solidFill>
                  <a:srgbClr val="FF6600"/>
                </a:solidFill>
              </a:rPr>
              <a:t>Part (xii):  Statewide National Assessment of Educational Progress (NAEP)</a:t>
            </a:r>
          </a:p>
          <a:p>
            <a:pPr marL="1141413" lvl="2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This section provides results on the state academic assessments in reading and mathematics in grades 4 and 8 of the 2022 National Assessment of Educational Progress, compared to the national average of such results</a:t>
            </a:r>
          </a:p>
          <a:p>
            <a:pPr marL="1141413" lvl="2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3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CD1DF-C600-0CAB-509E-8DD37111E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931" y="1113521"/>
            <a:ext cx="3749040" cy="4846461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D290F-2B3A-486A-878D-3EF293D68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4414"/>
            <a:ext cx="10699897" cy="10268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Federal Report Cards (FRCs)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A6706C-C9AC-4054-AD73-839E2F51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056" y="1491914"/>
            <a:ext cx="7282412" cy="51451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Each FRC has 14 parts</a:t>
            </a:r>
          </a:p>
          <a:p>
            <a:pPr marL="455612" lvl="1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en-US" sz="1400" b="1" dirty="0">
                <a:solidFill>
                  <a:srgbClr val="FF6600"/>
                </a:solidFill>
              </a:rPr>
              <a:t>Part (xiii):  Cohort Rate of Graduates Enrolled in Postsecondary Education</a:t>
            </a:r>
          </a:p>
          <a:p>
            <a:pPr marL="1141413" lvl="2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This section provides information on the cohort rate at which students who graduated from high school in the 2019-20 school year enrolled in the 2020-21 academic year in</a:t>
            </a:r>
          </a:p>
          <a:p>
            <a:pPr marL="1658938" lvl="3" indent="-290513">
              <a:lnSpc>
                <a:spcPct val="100000"/>
              </a:lnSpc>
              <a:spcBef>
                <a:spcPts val="300"/>
              </a:spcBef>
              <a:buAutoNum type="romanUcParenBoth"/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programs of public postsecondary education in Texas;</a:t>
            </a:r>
          </a:p>
          <a:p>
            <a:pPr marL="1658938" lvl="3" indent="-290513">
              <a:lnSpc>
                <a:spcPct val="100000"/>
              </a:lnSpc>
              <a:spcBef>
                <a:spcPts val="300"/>
              </a:spcBef>
              <a:buAutoNum type="romanUcParenBoth"/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programs of private postsecondary education in Texas; and</a:t>
            </a:r>
          </a:p>
          <a:p>
            <a:pPr marL="1658938" lvl="3" indent="-290513">
              <a:lnSpc>
                <a:spcPct val="100000"/>
              </a:lnSpc>
              <a:spcBef>
                <a:spcPts val="300"/>
              </a:spcBef>
              <a:buAutoNum type="romanUcParenBoth"/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programs of postsecondary education outside Texas.</a:t>
            </a:r>
          </a:p>
          <a:p>
            <a:pPr marL="455612" lvl="1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en-US" sz="1400" b="1" dirty="0">
                <a:solidFill>
                  <a:srgbClr val="FF6600"/>
                </a:solidFill>
              </a:rPr>
              <a:t>Part (xiv):  Additional Information – Chronic Absenteeism (new in last year’s FRC)</a:t>
            </a:r>
          </a:p>
          <a:p>
            <a:pPr marL="1141413" lvl="2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This section provides information on the Chronic Absenteeism per </a:t>
            </a:r>
            <a:r>
              <a:rPr lang="en-US" sz="12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EDFacts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definition: </a:t>
            </a:r>
            <a:r>
              <a:rPr lang="en-US" sz="12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percent of unduplicated number of K-12 students enrolled in a school for at least 10 days and absent for 10% or more days during the 2020-21 school year</a:t>
            </a:r>
          </a:p>
        </p:txBody>
      </p:sp>
    </p:spTree>
    <p:extLst>
      <p:ext uri="{BB962C8B-B14F-4D97-AF65-F5344CB8AC3E}">
        <p14:creationId xmlns:p14="http://schemas.microsoft.com/office/powerpoint/2010/main" val="67672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DD75B-B02D-64FD-BF2A-E8658460D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438" y="516019"/>
            <a:ext cx="3115517" cy="5669280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D290F-2B3A-486A-878D-3EF293D68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4414"/>
            <a:ext cx="10699897" cy="10268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Federal Report Cards (FRCs)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A6706C-C9AC-4054-AD73-839E2F51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1325"/>
            <a:ext cx="7047454" cy="481479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FF6600"/>
                </a:solidFill>
              </a:rPr>
              <a:t>Dissemination Requirement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Each LEA that receives Title I, Part A funding is responsible for disseminating the </a:t>
            </a:r>
            <a:r>
              <a:rPr lang="en-US" sz="1800" b="1" dirty="0">
                <a:solidFill>
                  <a:srgbClr val="FF6600"/>
                </a:solidFill>
              </a:rPr>
              <a:t>State</a:t>
            </a:r>
            <a:r>
              <a:rPr lang="en-US" sz="1800" dirty="0"/>
              <a:t>, </a:t>
            </a:r>
            <a:r>
              <a:rPr lang="en-US" sz="1800" b="1" dirty="0">
                <a:solidFill>
                  <a:srgbClr val="FF6600"/>
                </a:solidFill>
              </a:rPr>
              <a:t>LEA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rgbClr val="FF6600"/>
                </a:solidFill>
              </a:rPr>
              <a:t>and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FF6600"/>
                </a:solidFill>
              </a:rPr>
              <a:t>campus-level report cards </a:t>
            </a:r>
            <a:r>
              <a:rPr lang="en-US" sz="1800" dirty="0"/>
              <a:t>to</a:t>
            </a:r>
          </a:p>
          <a:p>
            <a:pPr lvl="2">
              <a:lnSpc>
                <a:spcPct val="100000"/>
              </a:lnSpc>
              <a:buFont typeface="+mj-lt"/>
              <a:buAutoNum type="arabicPeriod"/>
            </a:pPr>
            <a:r>
              <a:rPr lang="en-US" sz="1400" b="1" dirty="0">
                <a:solidFill>
                  <a:srgbClr val="FF6600"/>
                </a:solidFill>
              </a:rPr>
              <a:t>all LEA campuses</a:t>
            </a:r>
          </a:p>
          <a:p>
            <a:pPr lvl="2">
              <a:lnSpc>
                <a:spcPct val="100000"/>
              </a:lnSpc>
              <a:buFont typeface="+mj-lt"/>
              <a:buAutoNum type="arabicPeriod"/>
            </a:pPr>
            <a:r>
              <a:rPr lang="en-US" sz="1400" b="1" dirty="0">
                <a:solidFill>
                  <a:srgbClr val="FF6600"/>
                </a:solidFill>
              </a:rPr>
              <a:t>parents of all enrolled students</a:t>
            </a:r>
            <a:r>
              <a:rPr lang="en-US" sz="1400" dirty="0"/>
              <a:t>, and</a:t>
            </a:r>
          </a:p>
          <a:p>
            <a:pPr lvl="2">
              <a:lnSpc>
                <a:spcPct val="100000"/>
              </a:lnSpc>
              <a:buFont typeface="+mj-lt"/>
              <a:buAutoNum type="arabicPeriod"/>
            </a:pPr>
            <a:r>
              <a:rPr lang="en-US" sz="1400" b="1" dirty="0">
                <a:solidFill>
                  <a:srgbClr val="FF6600"/>
                </a:solidFill>
              </a:rPr>
              <a:t>the general public via widely available public means such as posting on the Internet, distribution to the media, or distribution through public agencies</a:t>
            </a:r>
            <a:endParaRPr lang="en-US" sz="1400" dirty="0"/>
          </a:p>
          <a:p>
            <a:pPr lvl="1">
              <a:lnSpc>
                <a:spcPct val="100000"/>
              </a:lnSpc>
            </a:pPr>
            <a:r>
              <a:rPr lang="en-US" sz="1800" b="1" dirty="0">
                <a:solidFill>
                  <a:srgbClr val="FF6600"/>
                </a:solidFill>
              </a:rPr>
              <a:t>At a minimum, the LEA must—</a:t>
            </a:r>
          </a:p>
          <a:p>
            <a:pPr lvl="2">
              <a:lnSpc>
                <a:spcPct val="100000"/>
              </a:lnSpc>
            </a:pPr>
            <a:r>
              <a:rPr lang="en-US" sz="1400" b="1" dirty="0">
                <a:solidFill>
                  <a:srgbClr val="FF6600"/>
                </a:solidFill>
              </a:rPr>
              <a:t>Post direct links </a:t>
            </a:r>
            <a:r>
              <a:rPr lang="en-US" sz="1400" dirty="0"/>
              <a:t>to the </a:t>
            </a:r>
            <a:r>
              <a:rPr lang="en-US" sz="1400" b="1" dirty="0">
                <a:solidFill>
                  <a:srgbClr val="FF6600"/>
                </a:solidFill>
              </a:rPr>
              <a:t>State, LEA, </a:t>
            </a:r>
            <a:r>
              <a:rPr lang="en-US" sz="1400" b="1" u="sng" dirty="0">
                <a:solidFill>
                  <a:srgbClr val="FF6600"/>
                </a:solidFill>
              </a:rPr>
              <a:t>and</a:t>
            </a:r>
            <a:r>
              <a:rPr lang="en-US" sz="1400" b="1" dirty="0">
                <a:solidFill>
                  <a:srgbClr val="FF6600"/>
                </a:solidFill>
              </a:rPr>
              <a:t> campus report cards on its web site</a:t>
            </a:r>
          </a:p>
          <a:p>
            <a:pPr lvl="2">
              <a:lnSpc>
                <a:spcPct val="100000"/>
              </a:lnSpc>
            </a:pPr>
            <a:r>
              <a:rPr lang="en-US" sz="1400" b="1" dirty="0">
                <a:solidFill>
                  <a:srgbClr val="FF6600"/>
                </a:solidFill>
              </a:rPr>
              <a:t>Notify parents of all students about the availability of the report cards </a:t>
            </a:r>
            <a:r>
              <a:rPr lang="en-US" sz="1400" dirty="0"/>
              <a:t>and the options for obtaining them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Provide appropriate translation (either oral or written) upon request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Make hard copies available to parents upon request; and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Make hard copies available for viewing in public locations</a:t>
            </a:r>
          </a:p>
          <a:p>
            <a:pPr>
              <a:lnSpc>
                <a:spcPct val="100000"/>
              </a:lnSpc>
            </a:pP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B1FBB0-616C-40CC-B1DD-BAE89CC0C33E}"/>
              </a:ext>
            </a:extLst>
          </p:cNvPr>
          <p:cNvSpPr/>
          <p:nvPr/>
        </p:nvSpPr>
        <p:spPr>
          <a:xfrm>
            <a:off x="8568466" y="2474259"/>
            <a:ext cx="2775473" cy="1656677"/>
          </a:xfrm>
          <a:prstGeom prst="rect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F6FA8F-C3A2-E319-149B-AC060C4CD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290" y="1690379"/>
            <a:ext cx="4572000" cy="3162030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825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AEDEBA-C5A8-35F0-40AF-BFDFAED51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438" y="516019"/>
            <a:ext cx="3115517" cy="5669280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D290F-2B3A-486A-878D-3EF293D68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4414"/>
            <a:ext cx="10699897" cy="10268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Federal Report Cards (FRCs)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A6706C-C9AC-4054-AD73-839E2F51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801" y="1464783"/>
            <a:ext cx="6681502" cy="481479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FF6600"/>
                </a:solidFill>
              </a:rPr>
              <a:t>Parent Notification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800" dirty="0"/>
              <a:t>TEA has provided a sample parent notification letter (in English and in Spanish) that LEAs may customize as needed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Both letters are posted on TEA’s Federal Report Card page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Both letters are also posted as resources on the Webinar 15 page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800" dirty="0"/>
              <a:t>TEA strongly encourages LEAs to translate the sample letter in a language and format that all parents can understand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800" dirty="0"/>
              <a:t>LEAs are not required to use TEA’s letter, but they must make the FRC information readily accessible to the public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800" b="1" dirty="0">
                <a:solidFill>
                  <a:srgbClr val="FF6600"/>
                </a:solidFill>
              </a:rPr>
              <a:t>LEAs must notify parents of the availability of the FRC information no later than </a:t>
            </a:r>
            <a:r>
              <a:rPr lang="en-US" sz="1800" b="1" u="sng" dirty="0">
                <a:solidFill>
                  <a:srgbClr val="FF6600"/>
                </a:solidFill>
              </a:rPr>
              <a:t>Wednesday, March 2, 2023</a:t>
            </a:r>
            <a:endParaRPr lang="en-US" sz="2400" b="1" u="sng" dirty="0">
              <a:solidFill>
                <a:srgbClr val="FF66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991168-6399-4093-9C1B-D86EA9423149}"/>
              </a:ext>
            </a:extLst>
          </p:cNvPr>
          <p:cNvSpPr/>
          <p:nvPr/>
        </p:nvSpPr>
        <p:spPr>
          <a:xfrm>
            <a:off x="8548647" y="4117130"/>
            <a:ext cx="2826687" cy="862374"/>
          </a:xfrm>
          <a:prstGeom prst="rect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AD5188-0D49-D145-6603-1B1A2E7B0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303" y="3553644"/>
            <a:ext cx="4846320" cy="1714789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13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673361-75D0-E7AC-B5A9-3502C216C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51" y="1377101"/>
            <a:ext cx="3840480" cy="4711799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D290F-2B3A-486A-878D-3EF293D68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4414"/>
            <a:ext cx="10699897" cy="10268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Federal Report Cards (FRCs)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675E2E-671B-2A3D-55F9-555A13E2C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716" y="1377101"/>
            <a:ext cx="3719633" cy="48006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A6706C-C9AC-4054-AD73-839E2F51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448" y="1325603"/>
            <a:ext cx="4687930" cy="4814794"/>
          </a:xfrm>
          <a:prstGeom prst="leftRightArrow">
            <a:avLst>
              <a:gd name="adj1" fmla="val 76553"/>
              <a:gd name="adj2" fmla="val 27855"/>
            </a:avLst>
          </a:prstGeom>
          <a:solidFill>
            <a:srgbClr val="FF6600"/>
          </a:solidFill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</a:rPr>
              <a:t>TEA’s parent letter restates all of the information contained in the TEA document summarizing the information included in the FRC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</a:rPr>
              <a:t>Districts might consider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including TEA’s summary document with the parent letter  or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including a hyperlink to TEA’s information document in the parent letter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</a:rPr>
              <a:t>(both of which would reduce the length of the parent letter) </a:t>
            </a:r>
          </a:p>
        </p:txBody>
      </p:sp>
    </p:spTree>
    <p:extLst>
      <p:ext uri="{BB962C8B-B14F-4D97-AF65-F5344CB8AC3E}">
        <p14:creationId xmlns:p14="http://schemas.microsoft.com/office/powerpoint/2010/main" val="5455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E6DB0-2EE7-A693-8E3F-92D91E8BF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0" y="287842"/>
            <a:ext cx="9418320" cy="624885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A300388-3585-A946-A219-99941EFBA07C}"/>
              </a:ext>
            </a:extLst>
          </p:cNvPr>
          <p:cNvSpPr/>
          <p:nvPr/>
        </p:nvSpPr>
        <p:spPr>
          <a:xfrm>
            <a:off x="301425" y="2238981"/>
            <a:ext cx="4782440" cy="1573537"/>
          </a:xfrm>
          <a:prstGeom prst="roundRect">
            <a:avLst>
              <a:gd name="adj" fmla="val 4616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1333F-8E9A-F0D8-EB4D-690DB27C6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25" y="2068036"/>
            <a:ext cx="8686800" cy="3095754"/>
          </a:xfrm>
          <a:prstGeom prst="roundRect">
            <a:avLst>
              <a:gd name="adj" fmla="val 8641"/>
            </a:avLst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15575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4744" y="1001073"/>
            <a:ext cx="10097403" cy="4363985"/>
          </a:xfrm>
          <a:prstGeom prst="roundRect">
            <a:avLst/>
          </a:prstGeom>
          <a:noFill/>
          <a:ln w="57150">
            <a:solidFill>
              <a:srgbClr val="035EA0"/>
            </a:solidFill>
          </a:ln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rgbClr val="FF6600"/>
                </a:solidFill>
                <a:latin typeface="Century Gothic" panose="020B0502020202020204" pitchFamily="34" charset="0"/>
              </a:rPr>
              <a:t>2021-22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7200" dirty="0">
                <a:solidFill>
                  <a:srgbClr val="FF6600"/>
                </a:solidFill>
                <a:latin typeface="Century Gothic" panose="020B0502020202020204" pitchFamily="34" charset="0"/>
              </a:rPr>
              <a:t>school report cards</a:t>
            </a:r>
            <a:endParaRPr lang="en-US" sz="6000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7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262641-48DD-32DF-C694-2EA54E388689}"/>
              </a:ext>
            </a:extLst>
          </p:cNvPr>
          <p:cNvGrpSpPr/>
          <p:nvPr/>
        </p:nvGrpSpPr>
        <p:grpSpPr>
          <a:xfrm>
            <a:off x="521416" y="1401280"/>
            <a:ext cx="3340418" cy="4663440"/>
            <a:chOff x="3639810" y="0"/>
            <a:chExt cx="3340418" cy="46634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B3800A-7EFF-1084-46DA-B062BB8D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9810" y="0"/>
              <a:ext cx="3340418" cy="4663440"/>
            </a:xfrm>
            <a:prstGeom prst="rect">
              <a:avLst/>
            </a:prstGeom>
            <a:ln w="38100" cap="sq">
              <a:solidFill>
                <a:srgbClr val="FF66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0018791-4C49-FBE6-57CB-5D152B6C3CEC}"/>
                </a:ext>
              </a:extLst>
            </p:cNvPr>
            <p:cNvSpPr/>
            <p:nvPr/>
          </p:nvSpPr>
          <p:spPr>
            <a:xfrm>
              <a:off x="4017649" y="3203540"/>
              <a:ext cx="2436628" cy="1067432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01/19/2023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TAA Letter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(2 pages</a:t>
              </a: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)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0D290F-2B3A-486A-878D-3EF293D68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4414"/>
            <a:ext cx="10699897" cy="10268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School Report Cards (SRCs)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CC824C-360D-E87B-717C-5A11303C162F}"/>
              </a:ext>
            </a:extLst>
          </p:cNvPr>
          <p:cNvGrpSpPr/>
          <p:nvPr/>
        </p:nvGrpSpPr>
        <p:grpSpPr>
          <a:xfrm>
            <a:off x="4436068" y="1654865"/>
            <a:ext cx="3319863" cy="4663440"/>
            <a:chOff x="3654925" y="0"/>
            <a:chExt cx="3319863" cy="46634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4CEA36-61D4-3576-AFE5-7A9830013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4925" y="0"/>
              <a:ext cx="3319863" cy="4663440"/>
            </a:xfrm>
            <a:prstGeom prst="rect">
              <a:avLst/>
            </a:prstGeom>
            <a:ln w="38100" cap="sq">
              <a:solidFill>
                <a:srgbClr val="FF66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3E22BE-DDAB-4770-CAFD-D4CF23DFC089}"/>
                </a:ext>
              </a:extLst>
            </p:cNvPr>
            <p:cNvSpPr/>
            <p:nvPr/>
          </p:nvSpPr>
          <p:spPr>
            <a:xfrm>
              <a:off x="3941177" y="3213919"/>
              <a:ext cx="2747357" cy="1038161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2021-22 SRC Definitions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English/Spanish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(3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pages)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810459-7BF4-0530-B04D-0F6EBC5155B1}"/>
              </a:ext>
            </a:extLst>
          </p:cNvPr>
          <p:cNvGrpSpPr/>
          <p:nvPr/>
        </p:nvGrpSpPr>
        <p:grpSpPr>
          <a:xfrm>
            <a:off x="8369125" y="1863587"/>
            <a:ext cx="3504952" cy="4663440"/>
            <a:chOff x="3518829" y="0"/>
            <a:chExt cx="3504952" cy="46634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DC9F867-0D7F-21B1-D2C4-44A9D5D87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8829" y="0"/>
              <a:ext cx="3504952" cy="4663440"/>
            </a:xfrm>
            <a:prstGeom prst="rect">
              <a:avLst/>
            </a:prstGeom>
            <a:ln w="38100" cap="sq">
              <a:solidFill>
                <a:srgbClr val="FF66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93A432-9D1A-B94F-6249-53FE5B8B4DED}"/>
                </a:ext>
              </a:extLst>
            </p:cNvPr>
            <p:cNvSpPr/>
            <p:nvPr/>
          </p:nvSpPr>
          <p:spPr>
            <a:xfrm>
              <a:off x="3790762" y="3350101"/>
              <a:ext cx="2866466" cy="1107323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TEA-provided Sample Parent Notification Letter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English/Spanish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(1 page)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732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F531FF-8190-5128-22D2-90E80B415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052" y="1055321"/>
            <a:ext cx="3657600" cy="5106246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99" y="1578365"/>
            <a:ext cx="7012727" cy="45832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TEC §39.305 </a:t>
            </a:r>
            <a:r>
              <a:rPr lang="en-US" sz="2000" b="1" dirty="0">
                <a:solidFill>
                  <a:srgbClr val="FF6600"/>
                </a:solidFill>
              </a:rPr>
              <a:t>requires TEA to publish an SRC </a:t>
            </a:r>
            <a:r>
              <a:rPr lang="en-US" sz="2000" dirty="0"/>
              <a:t>for </a:t>
            </a:r>
            <a:r>
              <a:rPr lang="en-US" sz="2000" b="1" dirty="0">
                <a:solidFill>
                  <a:srgbClr val="FF6600"/>
                </a:solidFill>
              </a:rPr>
              <a:t>each campus each year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2021-22 SRCS were posted on TEA’s website on </a:t>
            </a:r>
            <a:r>
              <a:rPr lang="en-US" sz="1600" b="1" dirty="0">
                <a:solidFill>
                  <a:srgbClr val="FF6600"/>
                </a:solidFill>
              </a:rPr>
              <a:t>January 19, 2023</a:t>
            </a:r>
            <a:endParaRPr lang="en-US" sz="1600" dirty="0"/>
          </a:p>
          <a:p>
            <a:pPr lvl="1">
              <a:spcBef>
                <a:spcPts val="300"/>
              </a:spcBef>
            </a:pPr>
            <a:r>
              <a:rPr lang="en-US" sz="1600" dirty="0"/>
              <a:t>2020-21 SRCs were posted on TEA’s website on </a:t>
            </a:r>
            <a:r>
              <a:rPr lang="en-US" sz="1600" b="1" dirty="0">
                <a:solidFill>
                  <a:srgbClr val="FF6600"/>
                </a:solidFill>
              </a:rPr>
              <a:t>February 3, 2022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2019-20 SRCs were posted on TEA’s website on </a:t>
            </a:r>
            <a:r>
              <a:rPr lang="en-US" sz="1600" b="1" dirty="0">
                <a:solidFill>
                  <a:srgbClr val="FF6600"/>
                </a:solidFill>
              </a:rPr>
              <a:t>December 3, 2020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The SRC provides a broad view of campus performance by combining: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FF6600"/>
                </a:solidFill>
              </a:rPr>
              <a:t>accountability ratings</a:t>
            </a:r>
            <a:endParaRPr lang="en-US" sz="16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data from the </a:t>
            </a:r>
            <a:r>
              <a:rPr lang="en-US" sz="1600" b="1" dirty="0">
                <a:solidFill>
                  <a:srgbClr val="FF6600"/>
                </a:solidFill>
              </a:rPr>
              <a:t>Texas Academic Performance Reports (TAPR)</a:t>
            </a:r>
            <a:r>
              <a:rPr lang="en-US" sz="1600" dirty="0"/>
              <a:t>, and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FF6600"/>
                </a:solidFill>
              </a:rPr>
              <a:t>financial information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The SRC is intended specifically </a:t>
            </a:r>
            <a:r>
              <a:rPr lang="en-US" sz="2000" b="1" dirty="0">
                <a:solidFill>
                  <a:srgbClr val="FF6600"/>
                </a:solidFill>
              </a:rPr>
              <a:t>to inform parents and guardians </a:t>
            </a:r>
            <a:r>
              <a:rPr lang="en-US" sz="2000" dirty="0"/>
              <a:t>about a school’s </a:t>
            </a:r>
            <a:r>
              <a:rPr lang="en-US" sz="2000" b="1" dirty="0">
                <a:solidFill>
                  <a:srgbClr val="FF6600"/>
                </a:solidFill>
              </a:rPr>
              <a:t>individual characteristics </a:t>
            </a:r>
            <a:r>
              <a:rPr lang="en-US" sz="2000" dirty="0"/>
              <a:t>and its </a:t>
            </a:r>
            <a:r>
              <a:rPr lang="en-US" sz="2000" b="1" dirty="0">
                <a:solidFill>
                  <a:srgbClr val="FF6600"/>
                </a:solidFill>
              </a:rPr>
              <a:t>academic performance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67B9C1-BA3C-4F4D-962C-A43C4F9B5690}"/>
              </a:ext>
            </a:extLst>
          </p:cNvPr>
          <p:cNvSpPr txBox="1">
            <a:spLocks/>
          </p:cNvSpPr>
          <p:nvPr/>
        </p:nvSpPr>
        <p:spPr>
          <a:xfrm>
            <a:off x="457200" y="374414"/>
            <a:ext cx="10699897" cy="1026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School Report Cards (SRCs)</a:t>
            </a:r>
          </a:p>
        </p:txBody>
      </p:sp>
    </p:spTree>
    <p:extLst>
      <p:ext uri="{BB962C8B-B14F-4D97-AF65-F5344CB8AC3E}">
        <p14:creationId xmlns:p14="http://schemas.microsoft.com/office/powerpoint/2010/main" val="233782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51DDCB-3FB0-48E5-9087-38EB798D6634}"/>
              </a:ext>
            </a:extLst>
          </p:cNvPr>
          <p:cNvSpPr/>
          <p:nvPr/>
        </p:nvSpPr>
        <p:spPr>
          <a:xfrm>
            <a:off x="1409252" y="935915"/>
            <a:ext cx="634701" cy="41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Groundhog Minute 74 – Even an Ass Can Be Less of an Ass In One Day If He  Has a Million Times To Try, And Not Do It – Groundhog Minute, the">
            <a:extLst>
              <a:ext uri="{FF2B5EF4-FFF2-40B4-BE49-F238E27FC236}">
                <a16:creationId xmlns:a16="http://schemas.microsoft.com/office/drawing/2014/main" id="{F079CFD9-637B-44EF-9B80-285D06F1E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6602" y="1445298"/>
            <a:ext cx="8595360" cy="354508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nasonic RC-6025 Alarm (Radio) Clock Used By Bill Murray In Groundhog Day  (1993)">
            <a:extLst>
              <a:ext uri="{FF2B5EF4-FFF2-40B4-BE49-F238E27FC236}">
                <a16:creationId xmlns:a16="http://schemas.microsoft.com/office/drawing/2014/main" id="{DF3E17BE-A6E8-4F52-9354-0D47E54E5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65894" r="66393" b="19875"/>
          <a:stretch/>
        </p:blipFill>
        <p:spPr bwMode="auto">
          <a:xfrm>
            <a:off x="3550920" y="2819400"/>
            <a:ext cx="1828800" cy="100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61A1BF8F-D659-4BF2-8208-1F836B76E2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9663">
            <a:off x="812202" y="613187"/>
            <a:ext cx="10241280" cy="5760720"/>
          </a:xfrm>
          <a:prstGeom prst="rect">
            <a:avLst/>
          </a:prstGeom>
          <a:solidFill>
            <a:srgbClr val="FFFFFF">
              <a:shade val="85000"/>
            </a:srgbClr>
          </a:solidFill>
          <a:ln w="327025" cap="rnd">
            <a:solidFill>
              <a:srgbClr val="FFFFFF"/>
            </a:solidFill>
          </a:ln>
          <a:effectLst>
            <a:outerShdw blurRad="304800" dist="101600" algn="l" rotWithShape="0">
              <a:prstClr val="black">
                <a:alpha val="49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7F895034-19A7-36B4-D10E-922AF83B42AB}"/>
              </a:ext>
            </a:extLst>
          </p:cNvPr>
          <p:cNvSpPr/>
          <p:nvPr/>
        </p:nvSpPr>
        <p:spPr>
          <a:xfrm>
            <a:off x="274321" y="4303059"/>
            <a:ext cx="11470978" cy="2455207"/>
          </a:xfrm>
          <a:prstGeom prst="horizontalScroll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What show/movie/book is your “go to” for comfort or relaxation?</a:t>
            </a:r>
          </a:p>
          <a:p>
            <a:pPr algn="ctr">
              <a:spcBef>
                <a:spcPts val="1200"/>
              </a:spcBef>
            </a:pPr>
            <a:r>
              <a:rPr lang="en-US" sz="28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You can read or watch it over and over and over again …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and it keeps getting better each time?</a:t>
            </a:r>
          </a:p>
        </p:txBody>
      </p:sp>
    </p:spTree>
    <p:extLst>
      <p:ext uri="{BB962C8B-B14F-4D97-AF65-F5344CB8AC3E}">
        <p14:creationId xmlns:p14="http://schemas.microsoft.com/office/powerpoint/2010/main" val="112010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645" y="1401280"/>
            <a:ext cx="7244962" cy="50406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TAA Letter – January 19, 2023</a:t>
            </a:r>
            <a:endParaRPr lang="en-US" sz="1800" dirty="0"/>
          </a:p>
          <a:p>
            <a:pPr lvl="1">
              <a:spcBef>
                <a:spcPts val="1200"/>
              </a:spcBef>
            </a:pPr>
            <a:r>
              <a:rPr lang="en-US" sz="1600" dirty="0"/>
              <a:t>Each campus must send a copy of the SRC to a parent or guardian of each of its students within six weeks of the date of the TAA letter</a:t>
            </a:r>
            <a:endParaRPr lang="en-US" sz="1600" dirty="0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400" b="1" u="sng" dirty="0">
                <a:solidFill>
                  <a:srgbClr val="FF6600"/>
                </a:solidFill>
                <a:latin typeface="Calibri" panose="020F0502020204030204" pitchFamily="34" charset="0"/>
              </a:rPr>
              <a:t>So the deadline for disseminating the SRC is March 3, 2023</a:t>
            </a:r>
            <a:endParaRPr lang="en-US" sz="1400" b="1" u="sng" dirty="0">
              <a:solidFill>
                <a:srgbClr val="FF6600"/>
              </a:solidFill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600" dirty="0"/>
              <a:t>A school may provide the SRC in the </a:t>
            </a:r>
            <a:r>
              <a:rPr lang="en-US" sz="1600" b="1" dirty="0">
                <a:solidFill>
                  <a:srgbClr val="FF6600"/>
                </a:solidFill>
              </a:rPr>
              <a:t>same way it sends other official communications to parents and guardians</a:t>
            </a:r>
            <a:r>
              <a:rPr lang="en-US" sz="1600" dirty="0"/>
              <a:t>, such as: 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including the SRC in a </a:t>
            </a:r>
            <a:r>
              <a:rPr lang="en-US" sz="1400" b="1" dirty="0">
                <a:solidFill>
                  <a:srgbClr val="FF6600"/>
                </a:solidFill>
              </a:rPr>
              <a:t>weekly folder </a:t>
            </a:r>
            <a:r>
              <a:rPr lang="en-US" sz="1400" dirty="0"/>
              <a:t>sent home with each student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400" b="1" dirty="0">
                <a:solidFill>
                  <a:srgbClr val="FF6600"/>
                </a:solidFill>
              </a:rPr>
              <a:t>mailing</a:t>
            </a:r>
            <a:r>
              <a:rPr lang="en-US" sz="1400" dirty="0"/>
              <a:t> it to the student's residence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providing it at a </a:t>
            </a:r>
            <a:r>
              <a:rPr lang="en-US" sz="1400" b="1" dirty="0">
                <a:solidFill>
                  <a:srgbClr val="FF6600"/>
                </a:solidFill>
              </a:rPr>
              <a:t>teacher-parent conference</a:t>
            </a:r>
            <a:r>
              <a:rPr lang="en-US" sz="1400" dirty="0"/>
              <a:t> or</a:t>
            </a:r>
            <a:endParaRPr lang="en-US" sz="1400" b="1" dirty="0">
              <a:solidFill>
                <a:srgbClr val="FF6600"/>
              </a:solidFill>
            </a:endParaRP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enclosing it with the </a:t>
            </a:r>
            <a:r>
              <a:rPr lang="en-US" sz="1400" b="1" dirty="0">
                <a:solidFill>
                  <a:srgbClr val="FF6600"/>
                </a:solidFill>
              </a:rPr>
              <a:t>student report card</a:t>
            </a:r>
            <a:endParaRPr lang="en-US" sz="1400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600" dirty="0"/>
              <a:t>Districts may distribute the SRC </a:t>
            </a:r>
            <a:r>
              <a:rPr lang="en-US" sz="1600" b="1" dirty="0">
                <a:solidFill>
                  <a:srgbClr val="FF6600"/>
                </a:solidFill>
              </a:rPr>
              <a:t>electronically</a:t>
            </a:r>
            <a:r>
              <a:rPr lang="en-US" sz="1600" dirty="0"/>
              <a:t> if they can ensure that parents and guardians are notified that the SRC is available and that they are able to access it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600" dirty="0"/>
              <a:t>A campus or district </a:t>
            </a:r>
            <a:r>
              <a:rPr lang="en-US" sz="1600" b="1" dirty="0">
                <a:solidFill>
                  <a:srgbClr val="FF6600"/>
                </a:solidFill>
              </a:rPr>
              <a:t>must provide a printed copy </a:t>
            </a:r>
            <a:r>
              <a:rPr lang="en-US" sz="1600" dirty="0"/>
              <a:t>(in color or black and white) of the SRC to anyone who cannot access the electronic version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9A49D5-D06D-47AF-AD9B-8CFF3CE5E7FE}"/>
              </a:ext>
            </a:extLst>
          </p:cNvPr>
          <p:cNvSpPr txBox="1">
            <a:spLocks/>
          </p:cNvSpPr>
          <p:nvPr/>
        </p:nvSpPr>
        <p:spPr>
          <a:xfrm>
            <a:off x="457200" y="374414"/>
            <a:ext cx="10699897" cy="1026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School Report Cards (SRCs)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AD7D5-C44D-E471-603E-438045A5F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052" y="1055321"/>
            <a:ext cx="3657600" cy="5106246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2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19" y="1520457"/>
            <a:ext cx="7359841" cy="50406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TAA Letter – January 19, 2023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600" dirty="0"/>
              <a:t>A campus </a:t>
            </a:r>
            <a:r>
              <a:rPr lang="en-US" sz="1600" b="1" dirty="0">
                <a:solidFill>
                  <a:srgbClr val="FF6600"/>
                </a:solidFill>
              </a:rPr>
              <a:t>may not alter the SRC</a:t>
            </a:r>
            <a:r>
              <a:rPr lang="en-US" sz="1600" dirty="0"/>
              <a:t> 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However, a campus may include </a:t>
            </a:r>
            <a:r>
              <a:rPr lang="en-US" sz="1400" b="1" dirty="0">
                <a:solidFill>
                  <a:srgbClr val="FF6600"/>
                </a:solidFill>
              </a:rPr>
              <a:t>additional information</a:t>
            </a:r>
            <a:r>
              <a:rPr lang="en-US" sz="1400" dirty="0"/>
              <a:t> with the SRC that highlights other performance aspects of the campus or district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600" dirty="0"/>
              <a:t>All campuses that </a:t>
            </a:r>
            <a:r>
              <a:rPr lang="en-US" sz="1600" b="1" dirty="0">
                <a:solidFill>
                  <a:srgbClr val="FF6600"/>
                </a:solidFill>
              </a:rPr>
              <a:t>reported student enrollment on the Fall 2021 PEIMS Snapshot </a:t>
            </a:r>
            <a:r>
              <a:rPr lang="en-US" sz="1600" dirty="0"/>
              <a:t>date will have a 2021-22 SRC, including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400" dirty="0">
                <a:solidFill>
                  <a:srgbClr val="FF6600"/>
                </a:solidFill>
              </a:rPr>
              <a:t>JJAEP campuses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400" dirty="0">
                <a:solidFill>
                  <a:srgbClr val="FF6600"/>
                </a:solidFill>
              </a:rPr>
              <a:t>DAEP campuses, and 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400" dirty="0">
                <a:solidFill>
                  <a:srgbClr val="FF6600"/>
                </a:solidFill>
              </a:rPr>
              <a:t>Campuses paired for accountability rating purposes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600" b="1" dirty="0">
                <a:solidFill>
                  <a:srgbClr val="FF6600"/>
                </a:solidFill>
              </a:rPr>
              <a:t>HOWEVER</a:t>
            </a:r>
            <a:r>
              <a:rPr lang="en-US" sz="1600" dirty="0"/>
              <a:t>, because SRCs for JJAEPs, DAEPs, and paired campuses do not have STAAR performance results, </a:t>
            </a:r>
            <a:r>
              <a:rPr lang="en-US" sz="1600" b="1" dirty="0">
                <a:solidFill>
                  <a:srgbClr val="FF6600"/>
                </a:solidFill>
              </a:rPr>
              <a:t>districts are not </a:t>
            </a:r>
            <a:r>
              <a:rPr lang="en-US" sz="1600" b="1" u="sng" dirty="0">
                <a:solidFill>
                  <a:srgbClr val="FF6600"/>
                </a:solidFill>
              </a:rPr>
              <a:t>required</a:t>
            </a:r>
            <a:r>
              <a:rPr lang="en-US" sz="1600" b="1" dirty="0">
                <a:solidFill>
                  <a:srgbClr val="FF6600"/>
                </a:solidFill>
              </a:rPr>
              <a:t> to distribute the SRC for these campuses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600" b="1" dirty="0">
                <a:solidFill>
                  <a:srgbClr val="FF6600"/>
                </a:solidFill>
              </a:rPr>
              <a:t>Campuses that opened in 2022-23 will not have a 2021-22 SRC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9A49D5-D06D-47AF-AD9B-8CFF3CE5E7FE}"/>
              </a:ext>
            </a:extLst>
          </p:cNvPr>
          <p:cNvSpPr txBox="1">
            <a:spLocks/>
          </p:cNvSpPr>
          <p:nvPr/>
        </p:nvSpPr>
        <p:spPr>
          <a:xfrm>
            <a:off x="457200" y="374414"/>
            <a:ext cx="10699897" cy="1026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School Report Cards (SRCs)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B5F385-8F61-19C4-8D16-FF5056D89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052" y="1055321"/>
            <a:ext cx="3657600" cy="5106246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37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20" y="1520457"/>
            <a:ext cx="7208874" cy="50406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TAA Letter – January 19, 2023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FF6600"/>
                </a:solidFill>
              </a:rPr>
              <a:t>Sample Cover Letter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600" dirty="0"/>
              <a:t>Districts are </a:t>
            </a:r>
            <a:r>
              <a:rPr lang="en-US" sz="1600" b="1" u="sng" dirty="0">
                <a:solidFill>
                  <a:srgbClr val="FF6600"/>
                </a:solidFill>
              </a:rPr>
              <a:t>not</a:t>
            </a:r>
            <a:r>
              <a:rPr lang="en-US" sz="1600" b="1" dirty="0">
                <a:solidFill>
                  <a:srgbClr val="FF6600"/>
                </a:solidFill>
              </a:rPr>
              <a:t> </a:t>
            </a:r>
            <a:r>
              <a:rPr lang="en-US" sz="1600" b="1" u="sng" dirty="0">
                <a:solidFill>
                  <a:srgbClr val="FF6600"/>
                </a:solidFill>
              </a:rPr>
              <a:t>required</a:t>
            </a:r>
            <a:r>
              <a:rPr lang="en-US" sz="1600" b="1" dirty="0">
                <a:solidFill>
                  <a:srgbClr val="FF6600"/>
                </a:solidFill>
              </a:rPr>
              <a:t> to include a cover letter </a:t>
            </a:r>
            <a:r>
              <a:rPr lang="en-US" sz="1600" dirty="0"/>
              <a:t>with the SRC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600" dirty="0"/>
              <a:t>Many schools find it helpful to provide one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600" dirty="0"/>
              <a:t>A </a:t>
            </a:r>
            <a:r>
              <a:rPr lang="en-US" sz="1600" b="1" dirty="0">
                <a:solidFill>
                  <a:srgbClr val="FF6600"/>
                </a:solidFill>
              </a:rPr>
              <a:t>sample cover letter </a:t>
            </a:r>
            <a:r>
              <a:rPr lang="en-US" sz="1600" dirty="0"/>
              <a:t>to parents (in English and in Spanish) is available</a:t>
            </a:r>
          </a:p>
          <a:p>
            <a:pPr lvl="3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On TEA’s webpage</a:t>
            </a:r>
          </a:p>
          <a:p>
            <a:pPr lvl="3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On the Webinar 16 page</a:t>
            </a:r>
            <a:endParaRPr lang="en-US" sz="1400" b="1" dirty="0">
              <a:solidFill>
                <a:srgbClr val="FF6600"/>
              </a:solidFill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800" b="1" dirty="0">
                <a:solidFill>
                  <a:srgbClr val="FF6600"/>
                </a:solidFill>
              </a:rPr>
              <a:t>Definitions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600" dirty="0"/>
              <a:t>Districts are </a:t>
            </a:r>
            <a:r>
              <a:rPr lang="en-US" sz="1600" b="1" u="sng" dirty="0">
                <a:solidFill>
                  <a:srgbClr val="FF6600"/>
                </a:solidFill>
              </a:rPr>
              <a:t>not</a:t>
            </a:r>
            <a:r>
              <a:rPr lang="en-US" sz="1600" b="1" dirty="0">
                <a:solidFill>
                  <a:srgbClr val="FF6600"/>
                </a:solidFill>
              </a:rPr>
              <a:t> </a:t>
            </a:r>
            <a:r>
              <a:rPr lang="en-US" sz="1600" b="1" u="sng" dirty="0">
                <a:solidFill>
                  <a:srgbClr val="FF6600"/>
                </a:solidFill>
              </a:rPr>
              <a:t>required</a:t>
            </a:r>
            <a:r>
              <a:rPr lang="en-US" sz="1600" b="1" dirty="0">
                <a:solidFill>
                  <a:srgbClr val="FF6600"/>
                </a:solidFill>
              </a:rPr>
              <a:t> to provide definitions to parents</a:t>
            </a:r>
            <a:endParaRPr lang="en-US" sz="1600" dirty="0"/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600" dirty="0"/>
              <a:t>Many schools find that it helps parents and guardians understand the SRC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600" dirty="0"/>
              <a:t>A </a:t>
            </a:r>
            <a:r>
              <a:rPr lang="en-US" sz="1600" b="1" dirty="0">
                <a:solidFill>
                  <a:srgbClr val="FF6600"/>
                </a:solidFill>
              </a:rPr>
              <a:t>document with brief definitions </a:t>
            </a:r>
            <a:r>
              <a:rPr lang="en-US" sz="1600" dirty="0"/>
              <a:t>of the items included in the SRC (in English and in Spanish) is available</a:t>
            </a:r>
          </a:p>
          <a:p>
            <a:pPr lvl="3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On TEA’s webpage</a:t>
            </a:r>
          </a:p>
          <a:p>
            <a:pPr lvl="3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On the Webinar 16 page</a:t>
            </a:r>
            <a:endParaRPr lang="en-US" sz="1200" b="1" dirty="0">
              <a:solidFill>
                <a:srgbClr val="FF6600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9A49D5-D06D-47AF-AD9B-8CFF3CE5E7FE}"/>
              </a:ext>
            </a:extLst>
          </p:cNvPr>
          <p:cNvSpPr txBox="1">
            <a:spLocks/>
          </p:cNvSpPr>
          <p:nvPr/>
        </p:nvSpPr>
        <p:spPr>
          <a:xfrm>
            <a:off x="457200" y="374414"/>
            <a:ext cx="10699897" cy="1026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School Report Cards (SRCs)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AFD5B5-8A1F-8F36-C2F7-FB4E71677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052" y="1055321"/>
            <a:ext cx="3657600" cy="5106246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93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19" y="1520457"/>
            <a:ext cx="4867521" cy="50406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Statutory and rule requirements relating to SRCs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FF6600"/>
                </a:solidFill>
              </a:rPr>
              <a:t>Texas Education Code Sec. 39.305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800" b="1" dirty="0">
                <a:solidFill>
                  <a:srgbClr val="FF6600"/>
                </a:solidFill>
              </a:rPr>
              <a:t>Commissioner Rule Sec. 89.1021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endParaRPr lang="en-US" sz="1200" b="1" dirty="0">
              <a:solidFill>
                <a:srgbClr val="FF6600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9A49D5-D06D-47AF-AD9B-8CFF3CE5E7FE}"/>
              </a:ext>
            </a:extLst>
          </p:cNvPr>
          <p:cNvSpPr txBox="1">
            <a:spLocks/>
          </p:cNvSpPr>
          <p:nvPr/>
        </p:nvSpPr>
        <p:spPr>
          <a:xfrm>
            <a:off x="457200" y="374414"/>
            <a:ext cx="10699897" cy="1026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School Report Cards (SRCs)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94EB7-5E7E-086B-5253-750B6FAF1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902" y="1295278"/>
            <a:ext cx="4113900" cy="5120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674FD1-3980-2D5B-AEDA-9C258CF8ED11}"/>
              </a:ext>
            </a:extLst>
          </p:cNvPr>
          <p:cNvSpPr/>
          <p:nvPr/>
        </p:nvSpPr>
        <p:spPr>
          <a:xfrm>
            <a:off x="7820809" y="1356691"/>
            <a:ext cx="3969572" cy="2118029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1C4A3B-F47D-9BCB-EAD5-92C7D7C05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341" y="200677"/>
            <a:ext cx="6035040" cy="3118467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198EA9-0EB2-D4DF-F03E-E2FBED2DA85D}"/>
              </a:ext>
            </a:extLst>
          </p:cNvPr>
          <p:cNvSpPr/>
          <p:nvPr/>
        </p:nvSpPr>
        <p:spPr>
          <a:xfrm>
            <a:off x="7797066" y="3855598"/>
            <a:ext cx="4041736" cy="2118029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4916EC-269A-1D82-305F-6C4B1BD54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340" y="3438321"/>
            <a:ext cx="6035040" cy="3104360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49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389" y="1408781"/>
            <a:ext cx="10425221" cy="50406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1" dirty="0">
                <a:solidFill>
                  <a:srgbClr val="FF6600"/>
                </a:solidFill>
              </a:rPr>
              <a:t>Posting to District’s Website – TEC §39.362 </a:t>
            </a:r>
            <a:endParaRPr lang="en-US" sz="1800" b="1" dirty="0">
              <a:solidFill>
                <a:srgbClr val="FF6600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Each district that maintains an internet website must </a:t>
            </a:r>
            <a:r>
              <a:rPr lang="en-US" sz="1600" b="1" dirty="0">
                <a:solidFill>
                  <a:srgbClr val="FF6600"/>
                </a:solidFill>
              </a:rPr>
              <a:t>post the most recent SRC for each campus to the district’s website by the 10</a:t>
            </a:r>
            <a:r>
              <a:rPr lang="en-US" sz="1600" b="1" baseline="30000" dirty="0">
                <a:solidFill>
                  <a:srgbClr val="FF6600"/>
                </a:solidFill>
              </a:rPr>
              <a:t>th</a:t>
            </a:r>
            <a:r>
              <a:rPr lang="en-US" sz="1600" b="1" dirty="0">
                <a:solidFill>
                  <a:srgbClr val="FF6600"/>
                </a:solidFill>
              </a:rPr>
              <a:t> instructional day of the school year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The </a:t>
            </a:r>
            <a:r>
              <a:rPr lang="en-US" sz="1600" b="1" dirty="0">
                <a:solidFill>
                  <a:srgbClr val="FF6600"/>
                </a:solidFill>
              </a:rPr>
              <a:t>2021-22 SRCs </a:t>
            </a:r>
            <a:r>
              <a:rPr lang="en-US" sz="1600" dirty="0"/>
              <a:t>must be posted by the 10</a:t>
            </a:r>
            <a:r>
              <a:rPr lang="en-US" sz="1600" baseline="30000" dirty="0"/>
              <a:t>th</a:t>
            </a:r>
            <a:r>
              <a:rPr lang="en-US" sz="1600" dirty="0"/>
              <a:t> instructional day of the </a:t>
            </a:r>
            <a:r>
              <a:rPr lang="en-US" sz="1600" b="1" u="sng" dirty="0">
                <a:solidFill>
                  <a:srgbClr val="FF6600"/>
                </a:solidFill>
              </a:rPr>
              <a:t>2023-24</a:t>
            </a:r>
            <a:r>
              <a:rPr lang="en-US" sz="1600" b="1" dirty="0">
                <a:solidFill>
                  <a:srgbClr val="FF6600"/>
                </a:solidFill>
              </a:rPr>
              <a:t> school year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Statute does not require a district to update its website now with the 2021-22 SRCs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BUT … </a:t>
            </a:r>
            <a:r>
              <a:rPr lang="en-US" sz="1600" b="1" dirty="0">
                <a:solidFill>
                  <a:srgbClr val="FF6600"/>
                </a:solidFill>
              </a:rPr>
              <a:t>posting the 2021-22 SRCs now </a:t>
            </a:r>
            <a:r>
              <a:rPr lang="en-US" sz="1600" dirty="0"/>
              <a:t>will mean that the district will have satisfied the requirement to post the “most recent” SRCs by the </a:t>
            </a:r>
            <a:r>
              <a:rPr lang="en-US" sz="1600" b="1" dirty="0">
                <a:solidFill>
                  <a:srgbClr val="FF6600"/>
                </a:solidFill>
              </a:rPr>
              <a:t>10</a:t>
            </a:r>
            <a:r>
              <a:rPr lang="en-US" sz="1600" b="1" baseline="30000" dirty="0">
                <a:solidFill>
                  <a:srgbClr val="FF6600"/>
                </a:solidFill>
              </a:rPr>
              <a:t>th</a:t>
            </a:r>
            <a:r>
              <a:rPr lang="en-US" sz="1600" b="1" dirty="0">
                <a:solidFill>
                  <a:srgbClr val="FF6600"/>
                </a:solidFill>
              </a:rPr>
              <a:t> instructional day of the 2023-24 school year</a:t>
            </a:r>
            <a:endParaRPr lang="en-US" sz="1400" b="1" dirty="0">
              <a:solidFill>
                <a:srgbClr val="FF6600"/>
              </a:solidFill>
            </a:endParaRPr>
          </a:p>
          <a:p>
            <a:pPr lvl="3">
              <a:lnSpc>
                <a:spcPct val="100000"/>
              </a:lnSpc>
              <a:spcBef>
                <a:spcPts val="300"/>
              </a:spcBef>
            </a:pPr>
            <a:endParaRPr lang="en-US" sz="1200" b="1" dirty="0">
              <a:solidFill>
                <a:srgbClr val="FF6600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9A49D5-D06D-47AF-AD9B-8CFF3CE5E7FE}"/>
              </a:ext>
            </a:extLst>
          </p:cNvPr>
          <p:cNvSpPr txBox="1">
            <a:spLocks/>
          </p:cNvSpPr>
          <p:nvPr/>
        </p:nvSpPr>
        <p:spPr>
          <a:xfrm>
            <a:off x="457200" y="374414"/>
            <a:ext cx="10699897" cy="1026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School Report Cards (SRCs)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06769-2ED4-49CF-A0EE-C9EF8EE464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469" y="3774575"/>
            <a:ext cx="8686800" cy="2833716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21DAFF-3C6D-44D5-A1C8-CC1C445B65A0}"/>
              </a:ext>
            </a:extLst>
          </p:cNvPr>
          <p:cNvSpPr/>
          <p:nvPr/>
        </p:nvSpPr>
        <p:spPr>
          <a:xfrm>
            <a:off x="2030187" y="4348843"/>
            <a:ext cx="7937836" cy="946171"/>
          </a:xfrm>
          <a:prstGeom prst="rect">
            <a:avLst/>
          </a:prstGeom>
          <a:solidFill>
            <a:srgbClr val="FF660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E6DB0-2EE7-A693-8E3F-92D91E8BF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0" y="287842"/>
            <a:ext cx="9418320" cy="624885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A300388-3585-A946-A219-99941EFBA07C}"/>
              </a:ext>
            </a:extLst>
          </p:cNvPr>
          <p:cNvSpPr/>
          <p:nvPr/>
        </p:nvSpPr>
        <p:spPr>
          <a:xfrm>
            <a:off x="301425" y="3781839"/>
            <a:ext cx="5055766" cy="2837622"/>
          </a:xfrm>
          <a:prstGeom prst="roundRect">
            <a:avLst>
              <a:gd name="adj" fmla="val 4616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7B2BE9-BBCB-A148-FF6F-A654F7102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25" y="1183120"/>
            <a:ext cx="9733408" cy="5394960"/>
          </a:xfrm>
          <a:prstGeom prst="roundRect">
            <a:avLst>
              <a:gd name="adj" fmla="val 2153"/>
            </a:avLst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24083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1F4FBEF6-4BF2-45FE-B3FF-1B84983EE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6" y="0"/>
            <a:ext cx="10287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87D59CF-DB96-47D4-BEAF-081E4531A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16" y="974688"/>
            <a:ext cx="3122428" cy="2702367"/>
          </a:xfrm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rgbClr val="FF6600"/>
                </a:solidFill>
              </a:rPr>
              <a:t>2021-22 Federal Report Cards</a:t>
            </a:r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id="{1F746D35-6059-46FD-AC81-F401045B6940}"/>
              </a:ext>
            </a:extLst>
          </p:cNvPr>
          <p:cNvSpPr txBox="1">
            <a:spLocks/>
          </p:cNvSpPr>
          <p:nvPr/>
        </p:nvSpPr>
        <p:spPr>
          <a:xfrm>
            <a:off x="8305826" y="1858999"/>
            <a:ext cx="3122428" cy="270236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rgbClr val="FF6600"/>
                </a:solidFill>
              </a:rPr>
              <a:t>2021-22 School Report Cards</a:t>
            </a: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1E7877DA-787E-4D04-9C8C-FAD53DFC8914}"/>
              </a:ext>
            </a:extLst>
          </p:cNvPr>
          <p:cNvSpPr/>
          <p:nvPr/>
        </p:nvSpPr>
        <p:spPr>
          <a:xfrm>
            <a:off x="7336466" y="186070"/>
            <a:ext cx="4667692" cy="1839432"/>
          </a:xfrm>
          <a:prstGeom prst="cloudCallout">
            <a:avLst>
              <a:gd name="adj1" fmla="val -55924"/>
              <a:gd name="adj2" fmla="val 50790"/>
            </a:avLst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Could I just handle them with one notice???</a:t>
            </a:r>
          </a:p>
        </p:txBody>
      </p:sp>
    </p:spTree>
    <p:extLst>
      <p:ext uri="{BB962C8B-B14F-4D97-AF65-F5344CB8AC3E}">
        <p14:creationId xmlns:p14="http://schemas.microsoft.com/office/powerpoint/2010/main" val="150284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23945-881F-4285-B37C-E41B15B37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268" y="881270"/>
            <a:ext cx="3749040" cy="5430363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E810D50-C1CA-41E9-9780-FDE7092374F3}"/>
              </a:ext>
            </a:extLst>
          </p:cNvPr>
          <p:cNvSpPr txBox="1">
            <a:spLocks/>
          </p:cNvSpPr>
          <p:nvPr/>
        </p:nvSpPr>
        <p:spPr>
          <a:xfrm>
            <a:off x="457200" y="255140"/>
            <a:ext cx="10699897" cy="768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Federal Report Cards (FRCs)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869444-0644-48CD-BD96-709672F5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81270"/>
            <a:ext cx="10699897" cy="85310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FF6600"/>
                </a:solidFill>
              </a:rPr>
              <a:t>2021-22 School Report Cards (SRCs)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204B045-0BC5-4A28-AD1F-F7135BE4D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884" y="1757820"/>
            <a:ext cx="7370135" cy="49212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1" dirty="0">
                <a:solidFill>
                  <a:srgbClr val="FF6600"/>
                </a:solidFill>
              </a:rPr>
              <a:t>Sample Communication for notifying parents of </a:t>
            </a:r>
            <a:r>
              <a:rPr lang="en-US" sz="2000" b="1" u="sng" dirty="0">
                <a:solidFill>
                  <a:srgbClr val="FF6600"/>
                </a:solidFill>
              </a:rPr>
              <a:t>BOTH</a:t>
            </a:r>
            <a:r>
              <a:rPr lang="en-US" sz="2000" b="1" dirty="0">
                <a:solidFill>
                  <a:srgbClr val="FF6600"/>
                </a:solidFill>
              </a:rPr>
              <a:t> the FRC and the SRC</a:t>
            </a:r>
            <a:endParaRPr lang="en-US" sz="1800" b="1" dirty="0">
              <a:solidFill>
                <a:srgbClr val="FF6600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Posted as a resource under Webinar 16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Not drafted by TEA – but might be used by districts to facilitate dissemination requirements for both the FRC and the SRC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The sample communication would provide parents with</a:t>
            </a:r>
            <a:r>
              <a:rPr lang="en-US" sz="1600" b="1" dirty="0">
                <a:solidFill>
                  <a:srgbClr val="FF6600"/>
                </a:solidFill>
              </a:rPr>
              <a:t> direct links to the district’s website to access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400" b="1" dirty="0">
                <a:solidFill>
                  <a:srgbClr val="FF6600"/>
                </a:solidFill>
              </a:rPr>
              <a:t>State, District and Campus FRCs (as well as the TEA document describing the information contained in the FRC – in English and Spanish)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sz="1400" b="1" dirty="0">
                <a:solidFill>
                  <a:srgbClr val="FF6600"/>
                </a:solidFill>
              </a:rPr>
              <a:t>Campus SRCs (as well as the TEA document providing SRC definitions – in English and Spanish)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Parents interested in more information about either the FRC or the SRC – or who would like to obtain a printed copy of either report – may contact the person designated in the notice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Dissemination dates</a:t>
            </a:r>
          </a:p>
          <a:p>
            <a:pPr lvl="2">
              <a:spcBef>
                <a:spcPts val="300"/>
              </a:spcBef>
            </a:pPr>
            <a:r>
              <a:rPr lang="en-US" sz="1400" b="1" dirty="0">
                <a:solidFill>
                  <a:srgbClr val="FF6600"/>
                </a:solidFill>
              </a:rPr>
              <a:t>FRCs: March 2, 2023</a:t>
            </a:r>
          </a:p>
          <a:p>
            <a:pPr lvl="2">
              <a:spcBef>
                <a:spcPts val="300"/>
              </a:spcBef>
            </a:pPr>
            <a:r>
              <a:rPr lang="en-US" sz="1400" b="1" dirty="0">
                <a:solidFill>
                  <a:srgbClr val="FF6600"/>
                </a:solidFill>
              </a:rPr>
              <a:t>SRCs: March 2, 2023</a:t>
            </a:r>
          </a:p>
        </p:txBody>
      </p:sp>
    </p:spTree>
    <p:extLst>
      <p:ext uri="{BB962C8B-B14F-4D97-AF65-F5344CB8AC3E}">
        <p14:creationId xmlns:p14="http://schemas.microsoft.com/office/powerpoint/2010/main" val="196274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022">
            <a:off x="7975258" y="2109576"/>
            <a:ext cx="3383280" cy="3764355"/>
          </a:xfrm>
          <a:prstGeom prst="roundRect">
            <a:avLst>
              <a:gd name="adj" fmla="val 26115"/>
            </a:avLst>
          </a:prstGeom>
          <a:scene3d>
            <a:camera prst="perspectiveHeroicExtremeLeftFacing"/>
            <a:lightRig rig="threePt" dir="t"/>
          </a:scene3d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6993F16-C785-4181-8484-94EC4B3A1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6" y="997962"/>
            <a:ext cx="8790214" cy="4303380"/>
          </a:xfrm>
          <a:prstGeom prst="roundRect">
            <a:avLst/>
          </a:prstGeom>
          <a:noFill/>
          <a:ln w="57150">
            <a:solidFill>
              <a:srgbClr val="035EA0"/>
            </a:solidFill>
          </a:ln>
          <a:scene3d>
            <a:camera prst="isometricOffAxis1Right"/>
            <a:lightRig rig="threePt" dir="t"/>
          </a:scene3d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400" dirty="0">
                <a:solidFill>
                  <a:srgbClr val="FF6600"/>
                </a:solidFill>
                <a:latin typeface="Century Gothic" panose="020B0502020202020204" pitchFamily="34" charset="0"/>
              </a:rPr>
              <a:t>2021-22 federal report cards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4400" dirty="0">
                <a:solidFill>
                  <a:srgbClr val="FF6600"/>
                </a:solidFill>
                <a:latin typeface="Century Gothic" panose="020B0502020202020204" pitchFamily="34" charset="0"/>
              </a:rPr>
              <a:t>2021-22 school report cards</a:t>
            </a:r>
          </a:p>
        </p:txBody>
      </p:sp>
    </p:spTree>
    <p:extLst>
      <p:ext uri="{BB962C8B-B14F-4D97-AF65-F5344CB8AC3E}">
        <p14:creationId xmlns:p14="http://schemas.microsoft.com/office/powerpoint/2010/main" val="164720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18" y="1237720"/>
            <a:ext cx="2178020" cy="40515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4000" dirty="0">
                <a:latin typeface="+mn-lt"/>
              </a:rPr>
              <a:t>what’s next?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9B4BA92-8A7D-49A8-A4DB-A4CD303A4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164589"/>
              </p:ext>
            </p:extLst>
          </p:nvPr>
        </p:nvGraphicFramePr>
        <p:xfrm>
          <a:off x="2204594" y="988313"/>
          <a:ext cx="9894404" cy="49914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2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1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9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Date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Activity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58738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66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February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Updated 2023 A–F System Framework Release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95357"/>
                  </a:ext>
                </a:extLst>
              </a:tr>
              <a:tr h="498508">
                <a:tc>
                  <a:txBody>
                    <a:bodyPr/>
                    <a:lstStyle/>
                    <a:p>
                      <a:pPr marL="58738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66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March 2, 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03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Deadline for disseminating 2021-22 Federal Report Cards and 2021-22 School Report Cards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255715"/>
                  </a:ext>
                </a:extLst>
              </a:tr>
              <a:tr h="727384">
                <a:tc>
                  <a:txBody>
                    <a:bodyPr/>
                    <a:lstStyle/>
                    <a:p>
                      <a:pPr marL="58738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66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Late March/early April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Deadline for holding Public Hearing to review the 2021-22 District Annual Report</a:t>
                      </a:r>
                    </a:p>
                    <a:p>
                      <a:pPr marL="5715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[see Webinar 14]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551426"/>
                  </a:ext>
                </a:extLst>
              </a:tr>
              <a:tr h="546652">
                <a:tc>
                  <a:txBody>
                    <a:bodyPr/>
                    <a:lstStyle/>
                    <a:p>
                      <a:pPr marL="58738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66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March 27, 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600" b="0" i="0" kern="1200" baseline="30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6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Annual Accountability Symposium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135264"/>
                  </a:ext>
                </a:extLst>
              </a:tr>
              <a:tr h="546652">
                <a:tc>
                  <a:txBody>
                    <a:bodyPr/>
                    <a:lstStyle/>
                    <a:p>
                      <a:pPr marL="58738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66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 – May 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If Report (TEAL and Public Web) Release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139705"/>
                  </a:ext>
                </a:extLst>
              </a:tr>
              <a:tr h="602356">
                <a:tc>
                  <a:txBody>
                    <a:bodyPr/>
                    <a:lstStyle/>
                    <a:p>
                      <a:pPr marL="58738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66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 – May 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Preliminary </a:t>
                      </a:r>
                      <a:r>
                        <a:rPr lang="en-US" sz="16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Accountability Manual </a:t>
                      </a:r>
                      <a:r>
                        <a:rPr lang="en-US" sz="16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release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187444"/>
                  </a:ext>
                </a:extLst>
              </a:tr>
              <a:tr h="566530">
                <a:tc>
                  <a:txBody>
                    <a:bodyPr/>
                    <a:lstStyle/>
                    <a:p>
                      <a:pPr marL="58738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66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August 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Final </a:t>
                      </a:r>
                      <a:r>
                        <a:rPr lang="en-US" sz="1600" b="0" i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Accountability Manual </a:t>
                      </a:r>
                      <a:r>
                        <a:rPr lang="en-US" sz="16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(all Chapters and Appendices) release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041913"/>
                  </a:ext>
                </a:extLst>
              </a:tr>
              <a:tr h="566530">
                <a:tc>
                  <a:txBody>
                    <a:bodyPr/>
                    <a:lstStyle/>
                    <a:p>
                      <a:pPr marL="58738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66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September 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A-F Accountability Ratings release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33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410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5_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7_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TEA Mai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1_ 10.10.18" id="{94AB2489-7620-4D53-B51A-B7695CC415DF}" vid="{7477C27E-C08C-4A50-BCD5-D4B09D6A4835}"/>
    </a:ext>
  </a:extLst>
</a:theme>
</file>

<file path=ppt/theme/theme13.xml><?xml version="1.0" encoding="utf-8"?>
<a:theme xmlns:a="http://schemas.openxmlformats.org/drawingml/2006/main" name="2_Office Theme">
  <a:themeElements>
    <a:clrScheme name="TEA Colors with Green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12642D"/>
      </a:accent6>
      <a:hlink>
        <a:srgbClr val="1682C5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85E249F4-5DC0-4CF9-9BCD-A30D7A57BDEE}" vid="{C36A1274-5838-4565-9E54-3520B6910070}"/>
    </a:ext>
  </a:extLst>
</a:theme>
</file>

<file path=ppt/theme/theme14.xml><?xml version="1.0" encoding="utf-8"?>
<a:theme xmlns:a="http://schemas.openxmlformats.org/drawingml/2006/main" name="Txschools Layout (Purple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XSchools Presentation Slides_Template 4 2022 (002)  -  Read-Only" id="{3A533564-27F3-429C-A7D4-9404C76A3796}" vid="{CCEDDE1D-7A38-428A-AB0C-1B36BE80AC77}"/>
    </a:ext>
  </a:extLst>
</a:theme>
</file>

<file path=ppt/theme/theme15.xml><?xml version="1.0" encoding="utf-8"?>
<a:theme xmlns:a="http://schemas.openxmlformats.org/drawingml/2006/main" name="1_Txschools Layout (Purple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XSchools Presentation Slides_Template 4 2022 (002)  -  Read-Only" id="{3A533564-27F3-429C-A7D4-9404C76A3796}" vid="{CCEDDE1D-7A38-428A-AB0C-1B36BE80AC77}"/>
    </a:ext>
  </a:extLst>
</a:theme>
</file>

<file path=ppt/theme/theme16.xml><?xml version="1.0" encoding="utf-8"?>
<a:theme xmlns:a="http://schemas.openxmlformats.org/drawingml/2006/main" name="TEA Mai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_Presentation_Template_Redesign_Final" id="{0E4CE7D9-4388-49B9-87E3-3D1883EF2D13}" vid="{6BEAAB35-5288-475E-BE62-A6D58012B02A}"/>
    </a:ext>
  </a:extLst>
</a:theme>
</file>

<file path=ppt/theme/theme17.xml><?xml version="1.0" encoding="utf-8"?>
<a:theme xmlns:a="http://schemas.openxmlformats.org/drawingml/2006/main" name="2_Txschools Layout (Purple)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XSchools Presentation Slides_Template 4 2022 (002)  -  Read-Only" id="{3A533564-27F3-429C-A7D4-9404C76A3796}" vid="{CCEDDE1D-7A38-428A-AB0C-1B36BE80AC77}"/>
    </a:ext>
  </a:extLst>
</a:theme>
</file>

<file path=ppt/theme/theme18.xml><?xml version="1.0" encoding="utf-8"?>
<a:theme xmlns:a="http://schemas.openxmlformats.org/drawingml/2006/main" name="24_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3_Office Theme">
  <a:themeElements>
    <a:clrScheme name="TEA Colors with Green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12642D"/>
      </a:accent6>
      <a:hlink>
        <a:srgbClr val="1682C5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85E249F4-5DC0-4CF9-9BCD-A30D7A57BDEE}" vid="{C36A1274-5838-4565-9E54-3520B6910070}"/>
    </a:ext>
  </a:extLst>
</a:theme>
</file>

<file path=ppt/theme/theme2.xml><?xml version="1.0" encoding="utf-8"?>
<a:theme xmlns:a="http://schemas.openxmlformats.org/drawingml/2006/main" name="19_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2_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6_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John'sGroovy4-3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ohn'sGroovy4-3Theme" id="{61A127AE-CCBC-44EE-A377-F8CD0DD08219}" vid="{7FFFE6CE-C9D2-40DC-A82E-741986F72386}"/>
    </a:ext>
  </a:extLst>
</a:theme>
</file>

<file path=ppt/theme/theme9.xml><?xml version="1.0" encoding="utf-8"?>
<a:theme xmlns:a="http://schemas.openxmlformats.org/drawingml/2006/main" name="37_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39755</TotalTime>
  <Words>4573</Words>
  <Application>Microsoft Office PowerPoint</Application>
  <PresentationFormat>Widescreen</PresentationFormat>
  <Paragraphs>673</Paragraphs>
  <Slides>103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41" baseType="lpstr">
      <vt:lpstr>Arial</vt:lpstr>
      <vt:lpstr>Arial Black</vt:lpstr>
      <vt:lpstr>Avenir Next</vt:lpstr>
      <vt:lpstr>Avenir Next LT Pro</vt:lpstr>
      <vt:lpstr>Calibri</vt:lpstr>
      <vt:lpstr>Calibri Light</vt:lpstr>
      <vt:lpstr>Cavolini</vt:lpstr>
      <vt:lpstr>Century</vt:lpstr>
      <vt:lpstr>Century Gothic</vt:lpstr>
      <vt:lpstr>Chiller</vt:lpstr>
      <vt:lpstr>Courier New</vt:lpstr>
      <vt:lpstr>Forte</vt:lpstr>
      <vt:lpstr>Franklin Gothic Medium</vt:lpstr>
      <vt:lpstr>Open Sans</vt:lpstr>
      <vt:lpstr>Open Sans (Headings)</vt:lpstr>
      <vt:lpstr>Open Sans Light</vt:lpstr>
      <vt:lpstr>Segoe UI</vt:lpstr>
      <vt:lpstr>Wingdings</vt:lpstr>
      <vt:lpstr>5_Custom Design</vt:lpstr>
      <vt:lpstr>19_Custom Design</vt:lpstr>
      <vt:lpstr>18_Custom Design</vt:lpstr>
      <vt:lpstr>7_Custom Design</vt:lpstr>
      <vt:lpstr>22_Custom Design</vt:lpstr>
      <vt:lpstr>11_Custom Design</vt:lpstr>
      <vt:lpstr>36_Custom Design</vt:lpstr>
      <vt:lpstr>1_John'sGroovy4-3Theme</vt:lpstr>
      <vt:lpstr>37_Custom Design</vt:lpstr>
      <vt:lpstr>27_Custom Design</vt:lpstr>
      <vt:lpstr>8_Custom Design</vt:lpstr>
      <vt:lpstr>1_TEA Main Slide</vt:lpstr>
      <vt:lpstr>2_Office Theme</vt:lpstr>
      <vt:lpstr>Txschools Layout (Purple)</vt:lpstr>
      <vt:lpstr>1_Txschools Layout (Purple)</vt:lpstr>
      <vt:lpstr>TEA Main Slide</vt:lpstr>
      <vt:lpstr>2_Txschools Layout (Purple)</vt:lpstr>
      <vt:lpstr>24_Custom Design</vt:lpstr>
      <vt:lpstr>3_Office Theme</vt:lpstr>
      <vt:lpstr>think-cell Slide</vt:lpstr>
      <vt:lpstr>PowerPoint Presentation</vt:lpstr>
      <vt:lpstr>PowerPoint Presentation</vt:lpstr>
      <vt:lpstr>to webinar 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– webinar 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r’s for 2023 …</vt:lpstr>
      <vt:lpstr>refresh</vt:lpstr>
      <vt:lpstr>2023 Accountability Refresh Overview  and  Summary  (Nov 2022)</vt:lpstr>
      <vt:lpstr>so when will we know the FINAL, FINAL, FINAL rules for 2023?</vt:lpstr>
      <vt:lpstr>2023 Accountability Refresh Overview  and  Summary  (Nov 2022)</vt:lpstr>
      <vt:lpstr>using the  2022 accountability quicklook  to envision  2023 accountability</vt:lpstr>
      <vt:lpstr>PowerPoint Presentation</vt:lpstr>
      <vt:lpstr>PowerPoint Presentation</vt:lpstr>
      <vt:lpstr>A-F in 2023 is still a STRENGTHS-BASED system …</vt:lpstr>
      <vt:lpstr>PowerPoint Presentation</vt:lpstr>
      <vt:lpstr>PowerPoint Presentation</vt:lpstr>
      <vt:lpstr>PowerPoint Presentation</vt:lpstr>
      <vt:lpstr>PowerPoint Presentation</vt:lpstr>
      <vt:lpstr>academic growth 2023: what tea has proposed</vt:lpstr>
      <vt:lpstr>Annual Growth – Transition Table Model</vt:lpstr>
      <vt:lpstr>Making Sense of “High” vs. “Low”</vt:lpstr>
      <vt:lpstr>Academic Growth – Transition Table Model</vt:lpstr>
      <vt:lpstr>4545 Performance – Using the Transition Table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will it take to get an A for Academic Growth?</vt:lpstr>
      <vt:lpstr>academic growth</vt:lpstr>
      <vt:lpstr>DRIVE FOR</vt:lpstr>
      <vt:lpstr>PowerPoint Presentation</vt:lpstr>
      <vt:lpstr>PowerPoint Presentation</vt:lpstr>
      <vt:lpstr>Let’s Play!</vt:lpstr>
      <vt:lpstr>Let’s Play! </vt:lpstr>
      <vt:lpstr>the power of growth in 2023</vt:lpstr>
      <vt:lpstr>PowerPoint Presentation</vt:lpstr>
      <vt:lpstr>PowerPoint Presentation</vt:lpstr>
      <vt:lpstr>PowerPoint Presentation</vt:lpstr>
      <vt:lpstr>PowerPoint Presentation</vt:lpstr>
      <vt:lpstr>FACT or FIB?</vt:lpstr>
      <vt:lpstr>PowerPoint Presentation</vt:lpstr>
      <vt:lpstr>The keys to Growth?</vt:lpstr>
      <vt:lpstr>ac22-23 data tool</vt:lpstr>
      <vt:lpstr>ac22-23 data tool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2021-22 Federal Report Cards (FRCs)</vt:lpstr>
      <vt:lpstr>2021-22 Federal Report Cards (FRCs)</vt:lpstr>
      <vt:lpstr>2021-22 Federal Report Cards (FRCs)</vt:lpstr>
      <vt:lpstr>2021-22 Federal Report Cards (FRCs)</vt:lpstr>
      <vt:lpstr>2021-22 Federal Report Cards (FRCs)</vt:lpstr>
      <vt:lpstr>2021-22 Federal Report Cards (FRCs)</vt:lpstr>
      <vt:lpstr>2021-22 Federal Report Cards (FRCs)</vt:lpstr>
      <vt:lpstr>2021-22 Federal Report Cards (FRCs)</vt:lpstr>
      <vt:lpstr>2021-22 Federal Report Cards (FRCs)</vt:lpstr>
      <vt:lpstr>2021-22 Federal Report Cards (FRCs)</vt:lpstr>
      <vt:lpstr>PowerPoint Presentation</vt:lpstr>
      <vt:lpstr>PowerPoint Presentation</vt:lpstr>
      <vt:lpstr>2021-22 School Report Cards (SRCs)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2021-22 Federal Report Cards</vt:lpstr>
      <vt:lpstr>2021-22 School Report Cards (SRCs)</vt:lpstr>
      <vt:lpstr>PowerPoint Presentation</vt:lpstr>
      <vt:lpstr>what’s next? </vt:lpstr>
      <vt:lpstr>PowerPoint Presentation</vt:lpstr>
      <vt:lpstr>PowerPoint Presentation</vt:lpstr>
      <vt:lpstr>next 2 webinars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Fessenden</dc:creator>
  <cp:lastModifiedBy>John Fessenden</cp:lastModifiedBy>
  <cp:revision>980</cp:revision>
  <dcterms:created xsi:type="dcterms:W3CDTF">2015-04-13T15:26:16Z</dcterms:created>
  <dcterms:modified xsi:type="dcterms:W3CDTF">2023-02-02T11:33:07Z</dcterms:modified>
</cp:coreProperties>
</file>